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nonymous Pro" panose="020B0604020202020204" charset="0"/>
      <p:regular r:id="rId22"/>
    </p:embeddedFont>
    <p:embeddedFont>
      <p:font typeface="Anonymous Pro Bold" panose="020B0604020202020204" charset="0"/>
      <p:regular r:id="rId23"/>
    </p:embeddedFont>
    <p:embeddedFont>
      <p:font typeface="Lastica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https://www.flickr.com/people/39400957@N03" TargetMode="External"/><Relationship Id="rId3" Type="http://schemas.openxmlformats.org/officeDocument/2006/relationships/image" Target="../media/image2.png"/><Relationship Id="rId7" Type="http://schemas.openxmlformats.org/officeDocument/2006/relationships/image" Target="../media/image18.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ommons.wikimedia.org/wiki/File:Marie_Curie_in_Laboratory.jpg" TargetMode="External"/><Relationship Id="rId5" Type="http://schemas.openxmlformats.org/officeDocument/2006/relationships/image" Target="../media/image4.png"/><Relationship Id="rId10" Type="http://schemas.openxmlformats.org/officeDocument/2006/relationships/hyperlink" Target="https://creativecommons.org/licenses/by/2.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mages.nasa.gov/details-S92-40463.html" TargetMode="External"/><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hyperlink" Target="https://en.wikipedia.org/wiki/public_domai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3.0/igo/" TargetMode="External"/><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www.flickr.com/photos/campuspartymexico/" TargetMode="External"/><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s://creativecommons.org/licenses/by/2.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as.com" TargetMode="External"/><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hyperlink" Target="https://commons.wikimedia.org/w/index.php?curid=148635025"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en:Cond%C3%A9_Nast" TargetMode="External"/><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24.jpeg"/><Relationship Id="rId12" Type="http://schemas.openxmlformats.org/officeDocument/2006/relationships/hyperlink" Target="https://commons.wikimedia.org/wiki/File:Marie_Curie_in_Laboratory.jp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reativecommons.org/licenses/by/3.0/deed.en" TargetMode="External"/><Relationship Id="rId5" Type="http://schemas.openxmlformats.org/officeDocument/2006/relationships/image" Target="../media/image4.png"/><Relationship Id="rId10" Type="http://schemas.openxmlformats.org/officeDocument/2006/relationships/hyperlink" Target="https://en.wikipedia.org/wiki/en:Creative_Commons" TargetMode="External"/><Relationship Id="rId4" Type="http://schemas.openxmlformats.org/officeDocument/2006/relationships/image" Target="../media/image3.svg"/><Relationship Id="rId9" Type="http://schemas.openxmlformats.org/officeDocument/2006/relationships/hyperlink" Target="https://www.wikidata.org/wiki/Q60643482"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ommons.wikimedia.org/w/index.php?title=User:Ramachb&amp;action=edit&amp;redlink=1" TargetMode="External"/><Relationship Id="rId3" Type="http://schemas.openxmlformats.org/officeDocument/2006/relationships/image" Target="../media/image2.png"/><Relationship Id="rId7" Type="http://schemas.openxmlformats.org/officeDocument/2006/relationships/image" Target="../media/image25.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ommons.wikimedia.org/wiki/File:Marie_Curie_in_Laboratory.jpg" TargetMode="External"/><Relationship Id="rId5" Type="http://schemas.openxmlformats.org/officeDocument/2006/relationships/image" Target="../media/image4.png"/><Relationship Id="rId10" Type="http://schemas.openxmlformats.org/officeDocument/2006/relationships/hyperlink" Target="https://creativecommons.org/licenses/by-sa/4.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flickr.com/photos/yglvoices/48177030097/" TargetMode="External"/><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hyperlink" Target="https://commons.wikimedia.org/w/index.php?curid=8094948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9.svg"/><Relationship Id="rId4" Type="http://schemas.openxmlformats.org/officeDocument/2006/relationships/image" Target="../media/image3.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1.svg"/><Relationship Id="rId4" Type="http://schemas.openxmlformats.org/officeDocument/2006/relationships/image" Target="../media/image3.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hyperlink" Target="https://www.flickr.com/people/69880995@N04" TargetMode="External"/><Relationship Id="rId3" Type="http://schemas.openxmlformats.org/officeDocument/2006/relationships/image" Target="../media/image2.png"/><Relationship Id="rId7" Type="http://schemas.openxmlformats.org/officeDocument/2006/relationships/image" Target="../media/image11.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ommons.wikimedia.org/wiki/File:Marie_Curie_in_Laboratory.jpg" TargetMode="External"/><Relationship Id="rId5" Type="http://schemas.openxmlformats.org/officeDocument/2006/relationships/image" Target="../media/image4.png"/><Relationship Id="rId10" Type="http://schemas.openxmlformats.org/officeDocument/2006/relationships/hyperlink" Target="https://creativecommons.org/licenses/by/2.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lickr.com/people/itupictures/" TargetMode="External"/><Relationship Id="rId3" Type="http://schemas.openxmlformats.org/officeDocument/2006/relationships/image" Target="../media/image2.png"/><Relationship Id="rId7" Type="http://schemas.openxmlformats.org/officeDocument/2006/relationships/image" Target="../media/image12.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ommons.wikimedia.org/wiki/File:Marie_Curie_in_Laboratory.jpg" TargetMode="External"/><Relationship Id="rId5" Type="http://schemas.openxmlformats.org/officeDocument/2006/relationships/image" Target="../media/image4.png"/><Relationship Id="rId10" Type="http://schemas.openxmlformats.org/officeDocument/2006/relationships/hyperlink" Target="https://creativecommons.org/licenses/by/2.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nasacommons/34902038301/" TargetMode="External"/><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commons.wikimedia.org/w/index.php?curid=89774072" TargetMode="External"/><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collection.sciencemuseum.org.uk/objects/co67823" TargetMode="External"/><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hyperlink" Target="https://en.wikipedia.org/wiki/public_domai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voguetvtaiwan" TargetMode="External"/><Relationship Id="rId3" Type="http://schemas.openxmlformats.org/officeDocument/2006/relationships/image" Target="../media/image2.png"/><Relationship Id="rId7" Type="http://schemas.openxmlformats.org/officeDocument/2006/relationships/image" Target="../media/image16.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ommons.wikimedia.org/wiki/File:Marie_Curie_in_Laboratory.jpg" TargetMode="External"/><Relationship Id="rId5" Type="http://schemas.openxmlformats.org/officeDocument/2006/relationships/image" Target="../media/image4.png"/><Relationship Id="rId10" Type="http://schemas.openxmlformats.org/officeDocument/2006/relationships/hyperlink" Target="https://creativecommons.org/licenses/by/3.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vimeo.com/phillipmansfield" TargetMode="External"/><Relationship Id="rId3" Type="http://schemas.openxmlformats.org/officeDocument/2006/relationships/image" Target="../media/image2.png"/><Relationship Id="rId7" Type="http://schemas.openxmlformats.org/officeDocument/2006/relationships/image" Target="../media/image17.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commons.wikimedia.org/wiki/File:Marie_Curie_in_Laboratory.jpg" TargetMode="External"/><Relationship Id="rId5" Type="http://schemas.openxmlformats.org/officeDocument/2006/relationships/image" Target="../media/image4.png"/><Relationship Id="rId10" Type="http://schemas.openxmlformats.org/officeDocument/2006/relationships/hyperlink" Target="https://creativecommons.org/licenses/by/3.0/deed.en" TargetMode="External"/><Relationship Id="rId4" Type="http://schemas.openxmlformats.org/officeDocument/2006/relationships/image" Target="../media/image3.svg"/><Relationship Id="rId9" Type="http://schemas.openxmlformats.org/officeDocument/2006/relationships/hyperlink" Target="https://en.wikipedia.org/wiki/en:Creative_Comm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084083" y="3429395"/>
            <a:ext cx="10228083" cy="9333126"/>
          </a:xfrm>
          <a:custGeom>
            <a:avLst/>
            <a:gdLst/>
            <a:ahLst/>
            <a:cxnLst/>
            <a:rect l="l" t="t" r="r" b="b"/>
            <a:pathLst>
              <a:path w="10228083" h="9333126">
                <a:moveTo>
                  <a:pt x="0" y="0"/>
                </a:moveTo>
                <a:lnTo>
                  <a:pt x="10228083" y="0"/>
                </a:lnTo>
                <a:lnTo>
                  <a:pt x="10228083" y="9333126"/>
                </a:lnTo>
                <a:lnTo>
                  <a:pt x="0" y="933312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2142004" y="-3599773"/>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sp>
        <p:nvSpPr>
          <p:cNvPr id="5" name="Freeform 5"/>
          <p:cNvSpPr/>
          <p:nvPr/>
        </p:nvSpPr>
        <p:spPr>
          <a:xfrm>
            <a:off x="1028700" y="-2971800"/>
            <a:ext cx="16230600" cy="16230600"/>
          </a:xfrm>
          <a:custGeom>
            <a:avLst/>
            <a:gdLst/>
            <a:ahLst/>
            <a:cxnLst/>
            <a:rect l="l" t="t" r="r" b="b"/>
            <a:pathLst>
              <a:path w="16230600" h="16230600">
                <a:moveTo>
                  <a:pt x="0" y="0"/>
                </a:moveTo>
                <a:lnTo>
                  <a:pt x="16230600" y="0"/>
                </a:lnTo>
                <a:lnTo>
                  <a:pt x="16230600" y="16230600"/>
                </a:lnTo>
                <a:lnTo>
                  <a:pt x="0" y="16230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p:cNvGrpSpPr/>
          <p:nvPr/>
        </p:nvGrpSpPr>
        <p:grpSpPr>
          <a:xfrm>
            <a:off x="1028700" y="1011448"/>
            <a:ext cx="16230600" cy="8246852"/>
            <a:chOff x="0" y="0"/>
            <a:chExt cx="4274726" cy="2172010"/>
          </a:xfrm>
        </p:grpSpPr>
        <p:sp>
          <p:nvSpPr>
            <p:cNvPr id="7" name="Freeform 7"/>
            <p:cNvSpPr/>
            <p:nvPr/>
          </p:nvSpPr>
          <p:spPr>
            <a:xfrm>
              <a:off x="0" y="0"/>
              <a:ext cx="4274726" cy="2172010"/>
            </a:xfrm>
            <a:custGeom>
              <a:avLst/>
              <a:gdLst/>
              <a:ahLst/>
              <a:cxnLst/>
              <a:rect l="l" t="t" r="r" b="b"/>
              <a:pathLst>
                <a:path w="4274726" h="2172010">
                  <a:moveTo>
                    <a:pt x="0" y="0"/>
                  </a:moveTo>
                  <a:lnTo>
                    <a:pt x="4274726" y="0"/>
                  </a:lnTo>
                  <a:lnTo>
                    <a:pt x="4274726" y="2172010"/>
                  </a:lnTo>
                  <a:lnTo>
                    <a:pt x="0" y="2172010"/>
                  </a:lnTo>
                  <a:close/>
                </a:path>
              </a:pathLst>
            </a:custGeom>
            <a:solidFill>
              <a:srgbClr val="FFFFFF">
                <a:alpha val="51765"/>
              </a:srgbClr>
            </a:solidFill>
          </p:spPr>
        </p:sp>
        <p:sp>
          <p:nvSpPr>
            <p:cNvPr id="8" name="TextBox 8"/>
            <p:cNvSpPr txBox="1"/>
            <p:nvPr/>
          </p:nvSpPr>
          <p:spPr>
            <a:xfrm>
              <a:off x="0" y="47625"/>
              <a:ext cx="4274726" cy="2124385"/>
            </a:xfrm>
            <a:prstGeom prst="rect">
              <a:avLst/>
            </a:prstGeom>
          </p:spPr>
          <p:txBody>
            <a:bodyPr lIns="50800" tIns="50800" rIns="50800" bIns="50800" rtlCol="0" anchor="ctr"/>
            <a:lstStyle/>
            <a:p>
              <a:pPr algn="ctr">
                <a:lnSpc>
                  <a:spcPts val="2260"/>
                </a:lnSpc>
              </a:pPr>
              <a:endParaRPr/>
            </a:p>
          </p:txBody>
        </p:sp>
      </p:grpSp>
      <p:sp>
        <p:nvSpPr>
          <p:cNvPr id="9" name="Freeform 9"/>
          <p:cNvSpPr/>
          <p:nvPr/>
        </p:nvSpPr>
        <p:spPr>
          <a:xfrm>
            <a:off x="3657600" y="922846"/>
            <a:ext cx="10972800" cy="8229600"/>
          </a:xfrm>
          <a:custGeom>
            <a:avLst/>
            <a:gdLst/>
            <a:ahLst/>
            <a:cxnLst/>
            <a:rect l="l" t="t" r="r" b="b"/>
            <a:pathLst>
              <a:path w="10972800" h="8229600">
                <a:moveTo>
                  <a:pt x="0" y="0"/>
                </a:moveTo>
                <a:lnTo>
                  <a:pt x="10972800" y="0"/>
                </a:lnTo>
                <a:lnTo>
                  <a:pt x="10972800" y="8229600"/>
                </a:lnTo>
                <a:lnTo>
                  <a:pt x="0" y="8229600"/>
                </a:lnTo>
                <a:lnTo>
                  <a:pt x="0" y="0"/>
                </a:lnTo>
                <a:close/>
              </a:path>
            </a:pathLst>
          </a:custGeom>
          <a:blipFill>
            <a:blip r:embed="rId9"/>
            <a:stretch>
              <a:fillRect/>
            </a:stretch>
          </a:blipFill>
        </p:spPr>
      </p:sp>
      <p:sp>
        <p:nvSpPr>
          <p:cNvPr id="10" name="Freeform 10"/>
          <p:cNvSpPr/>
          <p:nvPr/>
        </p:nvSpPr>
        <p:spPr>
          <a:xfrm>
            <a:off x="1508180" y="1442796"/>
            <a:ext cx="2678378" cy="2012442"/>
          </a:xfrm>
          <a:custGeom>
            <a:avLst/>
            <a:gdLst/>
            <a:ahLst/>
            <a:cxnLst/>
            <a:rect l="l" t="t" r="r" b="b"/>
            <a:pathLst>
              <a:path w="2678378" h="2012442">
                <a:moveTo>
                  <a:pt x="0" y="0"/>
                </a:moveTo>
                <a:lnTo>
                  <a:pt x="2678377" y="0"/>
                </a:lnTo>
                <a:lnTo>
                  <a:pt x="2678377" y="2012442"/>
                </a:lnTo>
                <a:lnTo>
                  <a:pt x="0" y="2012442"/>
                </a:lnTo>
                <a:lnTo>
                  <a:pt x="0" y="0"/>
                </a:lnTo>
                <a:close/>
              </a:path>
            </a:pathLst>
          </a:custGeom>
          <a:blipFill>
            <a:blip r:embed="rId10"/>
            <a:stretch>
              <a:fillRect/>
            </a:stretch>
          </a:blipFill>
        </p:spPr>
      </p:sp>
      <p:sp>
        <p:nvSpPr>
          <p:cNvPr id="11" name="Freeform 11"/>
          <p:cNvSpPr/>
          <p:nvPr/>
        </p:nvSpPr>
        <p:spPr>
          <a:xfrm>
            <a:off x="12753995" y="2010381"/>
            <a:ext cx="3935433" cy="877274"/>
          </a:xfrm>
          <a:custGeom>
            <a:avLst/>
            <a:gdLst/>
            <a:ahLst/>
            <a:cxnLst/>
            <a:rect l="l" t="t" r="r" b="b"/>
            <a:pathLst>
              <a:path w="3935433" h="877274">
                <a:moveTo>
                  <a:pt x="0" y="0"/>
                </a:moveTo>
                <a:lnTo>
                  <a:pt x="3935433" y="0"/>
                </a:lnTo>
                <a:lnTo>
                  <a:pt x="3935433" y="877273"/>
                </a:lnTo>
                <a:lnTo>
                  <a:pt x="0" y="877273"/>
                </a:lnTo>
                <a:lnTo>
                  <a:pt x="0" y="0"/>
                </a:lnTo>
                <a:close/>
              </a:path>
            </a:pathLst>
          </a:custGeom>
          <a:blipFill>
            <a:blip r:embed="rId11"/>
            <a:stretch>
              <a:fillRect/>
            </a:stretch>
          </a:blipFill>
        </p:spPr>
      </p:sp>
      <p:sp>
        <p:nvSpPr>
          <p:cNvPr id="12" name="TextBox 12"/>
          <p:cNvSpPr txBox="1"/>
          <p:nvPr/>
        </p:nvSpPr>
        <p:spPr>
          <a:xfrm>
            <a:off x="3699745" y="4084572"/>
            <a:ext cx="10888511" cy="1847559"/>
          </a:xfrm>
          <a:prstGeom prst="rect">
            <a:avLst/>
          </a:prstGeom>
        </p:spPr>
        <p:txBody>
          <a:bodyPr lIns="0" tIns="0" rIns="0" bIns="0" rtlCol="0" anchor="t">
            <a:spAutoFit/>
          </a:bodyPr>
          <a:lstStyle/>
          <a:p>
            <a:pPr algn="ctr">
              <a:lnSpc>
                <a:spcPts val="14191"/>
              </a:lnSpc>
              <a:spcBef>
                <a:spcPct val="0"/>
              </a:spcBef>
            </a:pPr>
            <a:r>
              <a:rPr lang="en-US" sz="10136" b="1">
                <a:solidFill>
                  <a:srgbClr val="FFFFFF"/>
                </a:solidFill>
                <a:latin typeface="Lastica Bold"/>
                <a:ea typeface="Lastica Bold"/>
                <a:cs typeface="Lastica Bold"/>
                <a:sym typeface="Lastica Bold"/>
              </a:rPr>
              <a:t>GUESS WHO</a:t>
            </a:r>
          </a:p>
        </p:txBody>
      </p:sp>
      <p:sp>
        <p:nvSpPr>
          <p:cNvPr id="13" name="TextBox 13"/>
          <p:cNvSpPr txBox="1"/>
          <p:nvPr/>
        </p:nvSpPr>
        <p:spPr>
          <a:xfrm>
            <a:off x="5018061" y="6272000"/>
            <a:ext cx="8251878" cy="896622"/>
          </a:xfrm>
          <a:prstGeom prst="rect">
            <a:avLst/>
          </a:prstGeom>
        </p:spPr>
        <p:txBody>
          <a:bodyPr lIns="0" tIns="0" rIns="0" bIns="0" rtlCol="0" anchor="t">
            <a:spAutoFit/>
          </a:bodyPr>
          <a:lstStyle/>
          <a:p>
            <a:pPr marL="0" lvl="0" indent="0" algn="ctr">
              <a:lnSpc>
                <a:spcPts val="7279"/>
              </a:lnSpc>
              <a:spcBef>
                <a:spcPct val="0"/>
              </a:spcBef>
            </a:pPr>
            <a:r>
              <a:rPr lang="en-US" sz="5199" b="1">
                <a:solidFill>
                  <a:srgbClr val="441273"/>
                </a:solidFill>
                <a:latin typeface="Anonymous Pro Bold"/>
                <a:ea typeface="Anonymous Pro Bold"/>
                <a:cs typeface="Anonymous Pro Bold"/>
                <a:sym typeface="Anonymous Pro Bold"/>
              </a:rPr>
              <a:t>Women in the Spotlight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28700" y="1028700"/>
            <a:ext cx="8522227" cy="4114800"/>
            <a:chOff x="0" y="0"/>
            <a:chExt cx="2244537" cy="1083733"/>
          </a:xfrm>
        </p:grpSpPr>
        <p:sp>
          <p:nvSpPr>
            <p:cNvPr id="5" name="Freeform 5"/>
            <p:cNvSpPr/>
            <p:nvPr/>
          </p:nvSpPr>
          <p:spPr>
            <a:xfrm>
              <a:off x="0" y="0"/>
              <a:ext cx="2244537" cy="1083733"/>
            </a:xfrm>
            <a:custGeom>
              <a:avLst/>
              <a:gdLst/>
              <a:ahLst/>
              <a:cxnLst/>
              <a:rect l="l" t="t" r="r" b="b"/>
              <a:pathLst>
                <a:path w="2244537" h="1083733">
                  <a:moveTo>
                    <a:pt x="0" y="0"/>
                  </a:moveTo>
                  <a:lnTo>
                    <a:pt x="2244537" y="0"/>
                  </a:lnTo>
                  <a:lnTo>
                    <a:pt x="2244537" y="1083733"/>
                  </a:lnTo>
                  <a:lnTo>
                    <a:pt x="0" y="1083733"/>
                  </a:lnTo>
                  <a:close/>
                </a:path>
              </a:pathLst>
            </a:custGeom>
            <a:solidFill>
              <a:srgbClr val="FFFFFF">
                <a:alpha val="51765"/>
              </a:srgbClr>
            </a:solidFill>
          </p:spPr>
        </p:sp>
        <p:sp>
          <p:nvSpPr>
            <p:cNvPr id="6" name="TextBox 6"/>
            <p:cNvSpPr txBox="1"/>
            <p:nvPr/>
          </p:nvSpPr>
          <p:spPr>
            <a:xfrm>
              <a:off x="0" y="47625"/>
              <a:ext cx="2244537" cy="1036108"/>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357743" y="1028700"/>
            <a:ext cx="6901557" cy="8229600"/>
            <a:chOff x="0" y="0"/>
            <a:chExt cx="9202076" cy="10972800"/>
          </a:xfrm>
        </p:grpSpPr>
        <p:grpSp>
          <p:nvGrpSpPr>
            <p:cNvPr id="9" name="Group 9"/>
            <p:cNvGrpSpPr/>
            <p:nvPr/>
          </p:nvGrpSpPr>
          <p:grpSpPr>
            <a:xfrm>
              <a:off x="0" y="0"/>
              <a:ext cx="9202076" cy="10972800"/>
              <a:chOff x="0" y="0"/>
              <a:chExt cx="1817694" cy="2167467"/>
            </a:xfrm>
          </p:grpSpPr>
          <p:sp>
            <p:nvSpPr>
              <p:cNvPr id="10" name="Freeform 10"/>
              <p:cNvSpPr/>
              <p:nvPr/>
            </p:nvSpPr>
            <p:spPr>
              <a:xfrm>
                <a:off x="0" y="0"/>
                <a:ext cx="1817694" cy="2167467"/>
              </a:xfrm>
              <a:custGeom>
                <a:avLst/>
                <a:gdLst/>
                <a:ahLst/>
                <a:cxnLst/>
                <a:rect l="l" t="t" r="r" b="b"/>
                <a:pathLst>
                  <a:path w="1817694" h="2167467">
                    <a:moveTo>
                      <a:pt x="0" y="0"/>
                    </a:moveTo>
                    <a:lnTo>
                      <a:pt x="1817694" y="0"/>
                    </a:lnTo>
                    <a:lnTo>
                      <a:pt x="1817694" y="2167467"/>
                    </a:lnTo>
                    <a:lnTo>
                      <a:pt x="0" y="2167467"/>
                    </a:lnTo>
                    <a:close/>
                  </a:path>
                </a:pathLst>
              </a:custGeom>
              <a:solidFill>
                <a:srgbClr val="FFFFFF">
                  <a:alpha val="51765"/>
                </a:srgbClr>
              </a:solidFill>
            </p:spPr>
          </p:sp>
          <p:sp>
            <p:nvSpPr>
              <p:cNvPr id="11" name="TextBox 11"/>
              <p:cNvSpPr txBox="1"/>
              <p:nvPr/>
            </p:nvSpPr>
            <p:spPr>
              <a:xfrm>
                <a:off x="0" y="47625"/>
                <a:ext cx="1817694"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367495" y="400858"/>
              <a:ext cx="8422511" cy="10168021"/>
            </a:xfrm>
            <a:custGeom>
              <a:avLst/>
              <a:gdLst/>
              <a:ahLst/>
              <a:cxnLst/>
              <a:rect l="l" t="t" r="r" b="b"/>
              <a:pathLst>
                <a:path w="8422511" h="10168021">
                  <a:moveTo>
                    <a:pt x="0" y="0"/>
                  </a:moveTo>
                  <a:lnTo>
                    <a:pt x="8422510" y="0"/>
                  </a:lnTo>
                  <a:lnTo>
                    <a:pt x="8422510" y="10168021"/>
                  </a:lnTo>
                  <a:lnTo>
                    <a:pt x="0" y="10168021"/>
                  </a:lnTo>
                  <a:lnTo>
                    <a:pt x="0" y="0"/>
                  </a:lnTo>
                  <a:close/>
                </a:path>
              </a:pathLst>
            </a:custGeom>
            <a:blipFill>
              <a:blip r:embed="rId7"/>
              <a:stretch>
                <a:fillRect/>
              </a:stretch>
            </a:blipFill>
          </p:spPr>
        </p:sp>
      </p:grpSp>
      <p:sp>
        <p:nvSpPr>
          <p:cNvPr id="13" name="TextBox 13"/>
          <p:cNvSpPr txBox="1"/>
          <p:nvPr/>
        </p:nvSpPr>
        <p:spPr>
          <a:xfrm>
            <a:off x="4125788" y="1496770"/>
            <a:ext cx="5018212" cy="936625"/>
          </a:xfrm>
          <a:prstGeom prst="rect">
            <a:avLst/>
          </a:prstGeom>
        </p:spPr>
        <p:txBody>
          <a:bodyPr lIns="0" tIns="0" rIns="0" bIns="0" rtlCol="0" anchor="t">
            <a:spAutoFit/>
          </a:bodyPr>
          <a:lstStyle/>
          <a:p>
            <a:pPr marL="0" lvl="0" indent="0" algn="r">
              <a:lnSpc>
                <a:spcPts val="7699"/>
              </a:lnSpc>
              <a:spcBef>
                <a:spcPct val="0"/>
              </a:spcBef>
            </a:pPr>
            <a:r>
              <a:rPr lang="en-US" sz="5499" b="1">
                <a:solidFill>
                  <a:srgbClr val="FFFFFF"/>
                </a:solidFill>
                <a:latin typeface="Anonymous Pro Bold"/>
                <a:ea typeface="Anonymous Pro Bold"/>
                <a:cs typeface="Anonymous Pro Bold"/>
                <a:sym typeface="Anonymous Pro Bold"/>
              </a:rPr>
              <a:t>Rina Sawayama</a:t>
            </a:r>
          </a:p>
        </p:txBody>
      </p:sp>
      <p:sp>
        <p:nvSpPr>
          <p:cNvPr id="14" name="TextBox 14"/>
          <p:cNvSpPr txBox="1"/>
          <p:nvPr/>
        </p:nvSpPr>
        <p:spPr>
          <a:xfrm>
            <a:off x="1711150" y="2760139"/>
            <a:ext cx="7432850" cy="1796142"/>
          </a:xfrm>
          <a:prstGeom prst="rect">
            <a:avLst/>
          </a:prstGeom>
        </p:spPr>
        <p:txBody>
          <a:bodyPr lIns="0" tIns="0" rIns="0" bIns="0" rtlCol="0" anchor="t">
            <a:spAutoFit/>
          </a:bodyPr>
          <a:lstStyle/>
          <a:p>
            <a:pPr marL="0" lvl="0" indent="0" algn="r">
              <a:lnSpc>
                <a:spcPts val="4830"/>
              </a:lnSpc>
              <a:spcBef>
                <a:spcPct val="0"/>
              </a:spcBef>
            </a:pPr>
            <a:r>
              <a:rPr lang="en-US" sz="3450" b="1">
                <a:solidFill>
                  <a:srgbClr val="17103E"/>
                </a:solidFill>
                <a:latin typeface="Anonymous Pro Bold"/>
                <a:ea typeface="Anonymous Pro Bold"/>
                <a:cs typeface="Anonymous Pro Bold"/>
                <a:sym typeface="Anonymous Pro Bold"/>
              </a:rPr>
              <a:t>Singer and model, known for her unique blend of pop and social activism through her music.</a:t>
            </a:r>
          </a:p>
        </p:txBody>
      </p:sp>
      <p:sp>
        <p:nvSpPr>
          <p:cNvPr id="15" name="TextBox 15"/>
          <p:cNvSpPr txBox="1"/>
          <p:nvPr/>
        </p:nvSpPr>
        <p:spPr>
          <a:xfrm>
            <a:off x="2579872" y="5163211"/>
            <a:ext cx="6880992" cy="497840"/>
          </a:xfrm>
          <a:prstGeom prst="rect">
            <a:avLst/>
          </a:prstGeom>
        </p:spPr>
        <p:txBody>
          <a:bodyPr lIns="0" tIns="0" rIns="0" bIns="0" rtlCol="0" anchor="t">
            <a:spAutoFit/>
          </a:bodyPr>
          <a:lstStyle/>
          <a:p>
            <a:pPr marL="0" lvl="0" indent="0" algn="r">
              <a:lnSpc>
                <a:spcPts val="1960"/>
              </a:lnSpc>
              <a:spcBef>
                <a:spcPct val="0"/>
              </a:spcBef>
            </a:pPr>
            <a:r>
              <a:rPr lang="en-US" sz="1400" b="1" dirty="0">
                <a:solidFill>
                  <a:srgbClr val="FFFFFF"/>
                </a:solidFill>
                <a:latin typeface="Anonymous Pro Bold"/>
                <a:ea typeface="Anonymous Pro Bold"/>
                <a:cs typeface="Anonymous Pro Bold"/>
                <a:sym typeface="Anonymous Pro Bold"/>
              </a:rPr>
              <a:t>By </a:t>
            </a:r>
            <a:r>
              <a:rPr lang="en-US" sz="1400" b="1" u="sng" dirty="0">
                <a:solidFill>
                  <a:srgbClr val="FFFFFF"/>
                </a:solidFill>
                <a:latin typeface="Anonymous Pro Bold"/>
                <a:ea typeface="Anonymous Pro Bold"/>
                <a:cs typeface="Anonymous Pro Bold"/>
                <a:sym typeface="Anonymous Pro Bold"/>
                <a:hlinkClick r:id="rId8" tooltip="https://www.flickr.com/people/39400957@N03"/>
              </a:rPr>
              <a:t>Justin Higuchi</a:t>
            </a:r>
            <a:r>
              <a:rPr lang="en-US" sz="1400" dirty="0">
                <a:solidFill>
                  <a:srgbClr val="FFFFFF"/>
                </a:solidFill>
                <a:latin typeface="Anonymous Pro"/>
                <a:ea typeface="Anonymous Pro"/>
                <a:cs typeface="Anonymous Pro"/>
                <a:sym typeface="Anonymous Pro"/>
              </a:rPr>
              <a:t>, licensed under </a:t>
            </a:r>
            <a:r>
              <a:rPr lang="en-US" sz="1400" u="sng" dirty="0">
                <a:solidFill>
                  <a:srgbClr val="FFFFFF"/>
                </a:solidFill>
                <a:latin typeface="Anonymous Pro"/>
                <a:ea typeface="Anonymous Pro"/>
                <a:cs typeface="Anonymous Pro"/>
                <a:sym typeface="Anonymous Pro"/>
                <a:hlinkClick r:id="rId9" tooltip="https://en.wikipedia.org/wiki/en:Creative_Commons"/>
              </a:rPr>
              <a:t>Creative Commons</a:t>
            </a:r>
            <a:r>
              <a:rPr lang="en-US" sz="1400" dirty="0">
                <a:solidFill>
                  <a:srgbClr val="FFFFFF"/>
                </a:solidFill>
                <a:latin typeface="Anonymous Pro"/>
                <a:ea typeface="Anonymous Pro"/>
                <a:cs typeface="Anonymous Pro"/>
                <a:sym typeface="Anonymous Pro"/>
              </a:rPr>
              <a:t> </a:t>
            </a:r>
            <a:r>
              <a:rPr lang="en-US" sz="1400" u="sng" dirty="0">
                <a:solidFill>
                  <a:srgbClr val="FFFFFF"/>
                </a:solidFill>
                <a:latin typeface="Anonymous Pro"/>
                <a:ea typeface="Anonymous Pro"/>
                <a:cs typeface="Anonymous Pro"/>
                <a:sym typeface="Anonymous Pro"/>
                <a:hlinkClick r:id="rId10" tooltip="https://creativecommons.org/licenses/by/2.0/deed.en"/>
              </a:rPr>
              <a:t>Attribution 2.0 Generic</a:t>
            </a:r>
            <a:r>
              <a:rPr lang="en-US" sz="1400" dirty="0">
                <a:solidFill>
                  <a:srgbClr val="FFFFFF"/>
                </a:solidFill>
                <a:latin typeface="Anonymous Pro"/>
                <a:ea typeface="Anonymous Pro"/>
                <a:cs typeface="Anonymous Pro"/>
                <a:sym typeface="Anonymous Pro"/>
              </a:rPr>
              <a:t>, via </a:t>
            </a:r>
            <a:r>
              <a:rPr lang="en-US" sz="1400" u="sng" dirty="0">
                <a:solidFill>
                  <a:srgbClr val="FFFFFF"/>
                </a:solidFill>
                <a:latin typeface="Anonymous Pro"/>
                <a:ea typeface="Anonymous Pro"/>
                <a:cs typeface="Anonymous Pro"/>
                <a:sym typeface="Anonymous Pro"/>
                <a:hlinkClick r:id="rId11" tooltip="https://commons.wikimedia.org/wiki/File:Marie_Curie_in_Laboratory.jpg"/>
              </a:rPr>
              <a:t>Wikimedia Commons</a:t>
            </a:r>
            <a:r>
              <a:rPr lang="en-US" sz="1400" dirty="0">
                <a:solidFill>
                  <a:srgbClr val="FFFFFF"/>
                </a:solidFill>
                <a:latin typeface="Anonymous Pro"/>
                <a:ea typeface="Anonymous Pro"/>
                <a:cs typeface="Anonymous Pro"/>
                <a:sym typeface="Anonymous Pro"/>
              </a:rPr>
              <a:t> </a:t>
            </a:r>
          </a:p>
        </p:txBody>
      </p:sp>
      <p:grpSp>
        <p:nvGrpSpPr>
          <p:cNvPr id="16" name="Group 16"/>
          <p:cNvGrpSpPr/>
          <p:nvPr/>
        </p:nvGrpSpPr>
        <p:grpSpPr>
          <a:xfrm>
            <a:off x="1028700"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2"/>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28700" y="1127385"/>
            <a:ext cx="8772502" cy="4288084"/>
            <a:chOff x="0" y="0"/>
            <a:chExt cx="2310453" cy="1129372"/>
          </a:xfrm>
        </p:grpSpPr>
        <p:sp>
          <p:nvSpPr>
            <p:cNvPr id="5" name="Freeform 5"/>
            <p:cNvSpPr/>
            <p:nvPr/>
          </p:nvSpPr>
          <p:spPr>
            <a:xfrm>
              <a:off x="0" y="0"/>
              <a:ext cx="2310453" cy="1129372"/>
            </a:xfrm>
            <a:custGeom>
              <a:avLst/>
              <a:gdLst/>
              <a:ahLst/>
              <a:cxnLst/>
              <a:rect l="l" t="t" r="r" b="b"/>
              <a:pathLst>
                <a:path w="2310453" h="1129372">
                  <a:moveTo>
                    <a:pt x="0" y="0"/>
                  </a:moveTo>
                  <a:lnTo>
                    <a:pt x="2310453" y="0"/>
                  </a:lnTo>
                  <a:lnTo>
                    <a:pt x="2310453" y="1129372"/>
                  </a:lnTo>
                  <a:lnTo>
                    <a:pt x="0" y="1129372"/>
                  </a:lnTo>
                  <a:close/>
                </a:path>
              </a:pathLst>
            </a:custGeom>
            <a:solidFill>
              <a:srgbClr val="FFFFFF">
                <a:alpha val="51765"/>
              </a:srgbClr>
            </a:solidFill>
          </p:spPr>
        </p:sp>
        <p:sp>
          <p:nvSpPr>
            <p:cNvPr id="6" name="TextBox 6"/>
            <p:cNvSpPr txBox="1"/>
            <p:nvPr/>
          </p:nvSpPr>
          <p:spPr>
            <a:xfrm>
              <a:off x="0" y="47625"/>
              <a:ext cx="2310453" cy="1081747"/>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508972" y="1127385"/>
            <a:ext cx="6750328" cy="8229600"/>
            <a:chOff x="0" y="0"/>
            <a:chExt cx="9000437" cy="10972800"/>
          </a:xfrm>
        </p:grpSpPr>
        <p:grpSp>
          <p:nvGrpSpPr>
            <p:cNvPr id="9" name="Group 9"/>
            <p:cNvGrpSpPr/>
            <p:nvPr/>
          </p:nvGrpSpPr>
          <p:grpSpPr>
            <a:xfrm>
              <a:off x="0" y="0"/>
              <a:ext cx="9000437" cy="10972800"/>
              <a:chOff x="0" y="0"/>
              <a:chExt cx="1777864" cy="2167467"/>
            </a:xfrm>
          </p:grpSpPr>
          <p:sp>
            <p:nvSpPr>
              <p:cNvPr id="10" name="Freeform 10"/>
              <p:cNvSpPr/>
              <p:nvPr/>
            </p:nvSpPr>
            <p:spPr>
              <a:xfrm>
                <a:off x="0" y="0"/>
                <a:ext cx="1777864" cy="2167467"/>
              </a:xfrm>
              <a:custGeom>
                <a:avLst/>
                <a:gdLst/>
                <a:ahLst/>
                <a:cxnLst/>
                <a:rect l="l" t="t" r="r" b="b"/>
                <a:pathLst>
                  <a:path w="1777864" h="2167467">
                    <a:moveTo>
                      <a:pt x="0" y="0"/>
                    </a:moveTo>
                    <a:lnTo>
                      <a:pt x="1777864" y="0"/>
                    </a:lnTo>
                    <a:lnTo>
                      <a:pt x="1777864" y="2167467"/>
                    </a:lnTo>
                    <a:lnTo>
                      <a:pt x="0" y="2167467"/>
                    </a:lnTo>
                    <a:close/>
                  </a:path>
                </a:pathLst>
              </a:custGeom>
              <a:solidFill>
                <a:srgbClr val="FFFFFF">
                  <a:alpha val="51765"/>
                </a:srgbClr>
              </a:solidFill>
            </p:spPr>
          </p:sp>
          <p:sp>
            <p:nvSpPr>
              <p:cNvPr id="11" name="TextBox 11"/>
              <p:cNvSpPr txBox="1"/>
              <p:nvPr/>
            </p:nvSpPr>
            <p:spPr>
              <a:xfrm>
                <a:off x="0" y="47625"/>
                <a:ext cx="1777864"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381308" y="337762"/>
              <a:ext cx="8237821" cy="10297276"/>
            </a:xfrm>
            <a:custGeom>
              <a:avLst/>
              <a:gdLst/>
              <a:ahLst/>
              <a:cxnLst/>
              <a:rect l="l" t="t" r="r" b="b"/>
              <a:pathLst>
                <a:path w="8237821" h="10297276">
                  <a:moveTo>
                    <a:pt x="0" y="0"/>
                  </a:moveTo>
                  <a:lnTo>
                    <a:pt x="8237821" y="0"/>
                  </a:lnTo>
                  <a:lnTo>
                    <a:pt x="8237821" y="10297276"/>
                  </a:lnTo>
                  <a:lnTo>
                    <a:pt x="0" y="10297276"/>
                  </a:lnTo>
                  <a:lnTo>
                    <a:pt x="0" y="0"/>
                  </a:lnTo>
                  <a:close/>
                </a:path>
              </a:pathLst>
            </a:custGeom>
            <a:blipFill>
              <a:blip r:embed="rId7"/>
              <a:stretch>
                <a:fillRect/>
              </a:stretch>
            </a:blipFill>
          </p:spPr>
        </p:sp>
      </p:grpSp>
      <p:sp>
        <p:nvSpPr>
          <p:cNvPr id="13" name="TextBox 13"/>
          <p:cNvSpPr txBox="1"/>
          <p:nvPr/>
        </p:nvSpPr>
        <p:spPr>
          <a:xfrm>
            <a:off x="4287805" y="1604621"/>
            <a:ext cx="4773739" cy="936625"/>
          </a:xfrm>
          <a:prstGeom prst="rect">
            <a:avLst/>
          </a:prstGeom>
        </p:spPr>
        <p:txBody>
          <a:bodyPr lIns="0" tIns="0" rIns="0" bIns="0" rtlCol="0" anchor="t">
            <a:spAutoFit/>
          </a:bodyPr>
          <a:lstStyle/>
          <a:p>
            <a:pPr marL="0" lvl="0" indent="0" algn="r">
              <a:lnSpc>
                <a:spcPts val="7699"/>
              </a:lnSpc>
              <a:spcBef>
                <a:spcPct val="0"/>
              </a:spcBef>
            </a:pPr>
            <a:r>
              <a:rPr lang="en-US" sz="5499" b="1" dirty="0">
                <a:solidFill>
                  <a:srgbClr val="FFFFFF"/>
                </a:solidFill>
                <a:latin typeface="Anonymous Pro Bold"/>
                <a:ea typeface="Anonymous Pro Bold"/>
                <a:cs typeface="Anonymous Pro Bold"/>
                <a:sym typeface="Anonymous Pro Bold"/>
              </a:rPr>
              <a:t>Mae Jemison</a:t>
            </a:r>
          </a:p>
        </p:txBody>
      </p:sp>
      <p:sp>
        <p:nvSpPr>
          <p:cNvPr id="14" name="TextBox 14"/>
          <p:cNvSpPr txBox="1"/>
          <p:nvPr/>
        </p:nvSpPr>
        <p:spPr>
          <a:xfrm>
            <a:off x="2117507" y="2705926"/>
            <a:ext cx="6944037" cy="1953897"/>
          </a:xfrm>
          <a:prstGeom prst="rect">
            <a:avLst/>
          </a:prstGeom>
        </p:spPr>
        <p:txBody>
          <a:bodyPr lIns="0" tIns="0" rIns="0" bIns="0" rtlCol="0" anchor="t">
            <a:spAutoFit/>
          </a:bodyPr>
          <a:lstStyle/>
          <a:p>
            <a:pPr marL="0" lvl="0" indent="0" algn="r">
              <a:lnSpc>
                <a:spcPts val="5179"/>
              </a:lnSpc>
              <a:spcBef>
                <a:spcPct val="0"/>
              </a:spcBef>
            </a:pPr>
            <a:r>
              <a:rPr lang="en-US" sz="3699" b="1">
                <a:solidFill>
                  <a:srgbClr val="17103E"/>
                </a:solidFill>
                <a:latin typeface="Anonymous Pro Bold"/>
                <a:ea typeface="Anonymous Pro Bold"/>
                <a:cs typeface="Anonymous Pro Bold"/>
                <a:sym typeface="Anonymous Pro Bold"/>
              </a:rPr>
              <a:t>Engineer, physician, and the first African American woman to travel in space.</a:t>
            </a:r>
          </a:p>
        </p:txBody>
      </p:sp>
      <p:sp>
        <p:nvSpPr>
          <p:cNvPr id="15" name="TextBox 15"/>
          <p:cNvSpPr txBox="1"/>
          <p:nvPr/>
        </p:nvSpPr>
        <p:spPr>
          <a:xfrm>
            <a:off x="966966" y="5449342"/>
            <a:ext cx="8772502" cy="497840"/>
          </a:xfrm>
          <a:prstGeom prst="rect">
            <a:avLst/>
          </a:prstGeom>
        </p:spPr>
        <p:txBody>
          <a:bodyPr lIns="0" tIns="0" rIns="0" bIns="0" rtlCol="0" anchor="t">
            <a:spAutoFit/>
          </a:bodyPr>
          <a:lstStyle/>
          <a:p>
            <a:pPr algn="r">
              <a:lnSpc>
                <a:spcPts val="1960"/>
              </a:lnSpc>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images.nasa.gov/details-S92-40463.html"/>
              </a:rPr>
              <a:t>NASA Image and Video Library</a:t>
            </a:r>
            <a:r>
              <a:rPr lang="en-US" sz="1400" b="1">
                <a:solidFill>
                  <a:srgbClr val="FFFFFF"/>
                </a:solidFill>
                <a:latin typeface="Anonymous Pro Bold"/>
                <a:ea typeface="Anonymous Pro Bold"/>
                <a:cs typeface="Anonymous Pro Bold"/>
                <a:sym typeface="Anonymous Pro Bold"/>
              </a:rPr>
              <a:t>, licensed under </a:t>
            </a:r>
            <a:r>
              <a:rPr lang="en-US" sz="1400" b="1" u="sng">
                <a:solidFill>
                  <a:srgbClr val="FFFFFF"/>
                </a:solidFill>
                <a:latin typeface="Anonymous Pro Bold"/>
                <a:ea typeface="Anonymous Pro Bold"/>
                <a:cs typeface="Anonymous Pro Bold"/>
                <a:sym typeface="Anonymous Pro Bold"/>
                <a:hlinkClick r:id="rId9" tooltip="https://en.wikipedia.org/wiki/public_domain"/>
              </a:rPr>
              <a:t>public domain</a:t>
            </a:r>
          </a:p>
          <a:p>
            <a:pPr marL="0" lvl="0" indent="0" algn="r">
              <a:lnSpc>
                <a:spcPts val="1960"/>
              </a:lnSpc>
              <a:spcBef>
                <a:spcPct val="0"/>
              </a:spcBef>
            </a:pPr>
            <a:endParaRPr lang="en-US" sz="1400" b="1" u="sng">
              <a:solidFill>
                <a:srgbClr val="FFFFFF"/>
              </a:solidFill>
              <a:latin typeface="Anonymous Pro Bold"/>
              <a:ea typeface="Anonymous Pro Bold"/>
              <a:cs typeface="Anonymous Pro Bold"/>
              <a:sym typeface="Anonymous Pro Bold"/>
              <a:hlinkClick r:id="rId9" tooltip="https://en.wikipedia.org/wiki/public_domain"/>
            </a:endParaRPr>
          </a:p>
        </p:txBody>
      </p:sp>
      <p:grpSp>
        <p:nvGrpSpPr>
          <p:cNvPr id="16" name="Group 16"/>
          <p:cNvGrpSpPr/>
          <p:nvPr/>
        </p:nvGrpSpPr>
        <p:grpSpPr>
          <a:xfrm>
            <a:off x="1028700" y="7879772"/>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0"/>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003824" y="1028700"/>
            <a:ext cx="7255476" cy="6446009"/>
            <a:chOff x="0" y="0"/>
            <a:chExt cx="1910907" cy="1697714"/>
          </a:xfrm>
        </p:grpSpPr>
        <p:sp>
          <p:nvSpPr>
            <p:cNvPr id="5" name="Freeform 5"/>
            <p:cNvSpPr/>
            <p:nvPr/>
          </p:nvSpPr>
          <p:spPr>
            <a:xfrm>
              <a:off x="0" y="0"/>
              <a:ext cx="1910907" cy="1697714"/>
            </a:xfrm>
            <a:custGeom>
              <a:avLst/>
              <a:gdLst/>
              <a:ahLst/>
              <a:cxnLst/>
              <a:rect l="l" t="t" r="r" b="b"/>
              <a:pathLst>
                <a:path w="1910907" h="1697714">
                  <a:moveTo>
                    <a:pt x="0" y="0"/>
                  </a:moveTo>
                  <a:lnTo>
                    <a:pt x="1910907" y="0"/>
                  </a:lnTo>
                  <a:lnTo>
                    <a:pt x="1910907" y="1697714"/>
                  </a:lnTo>
                  <a:lnTo>
                    <a:pt x="0" y="1697714"/>
                  </a:lnTo>
                  <a:close/>
                </a:path>
              </a:pathLst>
            </a:custGeom>
            <a:solidFill>
              <a:srgbClr val="FFFFFF">
                <a:alpha val="51765"/>
              </a:srgbClr>
            </a:solidFill>
          </p:spPr>
        </p:sp>
        <p:sp>
          <p:nvSpPr>
            <p:cNvPr id="6" name="TextBox 6"/>
            <p:cNvSpPr txBox="1"/>
            <p:nvPr/>
          </p:nvSpPr>
          <p:spPr>
            <a:xfrm>
              <a:off x="0" y="47625"/>
              <a:ext cx="1910907" cy="1650089"/>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8315428" cy="8229600"/>
            <a:chOff x="0" y="0"/>
            <a:chExt cx="11087238" cy="10972800"/>
          </a:xfrm>
        </p:grpSpPr>
        <p:grpSp>
          <p:nvGrpSpPr>
            <p:cNvPr id="9" name="Group 9"/>
            <p:cNvGrpSpPr/>
            <p:nvPr/>
          </p:nvGrpSpPr>
          <p:grpSpPr>
            <a:xfrm>
              <a:off x="0" y="0"/>
              <a:ext cx="11087238" cy="10972800"/>
              <a:chOff x="0" y="0"/>
              <a:chExt cx="2190072" cy="2167467"/>
            </a:xfrm>
          </p:grpSpPr>
          <p:sp>
            <p:nvSpPr>
              <p:cNvPr id="10" name="Freeform 10"/>
              <p:cNvSpPr/>
              <p:nvPr/>
            </p:nvSpPr>
            <p:spPr>
              <a:xfrm>
                <a:off x="0" y="0"/>
                <a:ext cx="2190072" cy="2167467"/>
              </a:xfrm>
              <a:custGeom>
                <a:avLst/>
                <a:gdLst/>
                <a:ahLst/>
                <a:cxnLst/>
                <a:rect l="l" t="t" r="r" b="b"/>
                <a:pathLst>
                  <a:path w="2190072" h="2167467">
                    <a:moveTo>
                      <a:pt x="0" y="0"/>
                    </a:moveTo>
                    <a:lnTo>
                      <a:pt x="2190072" y="0"/>
                    </a:lnTo>
                    <a:lnTo>
                      <a:pt x="2190072" y="2167467"/>
                    </a:lnTo>
                    <a:lnTo>
                      <a:pt x="0" y="2167467"/>
                    </a:lnTo>
                    <a:close/>
                  </a:path>
                </a:pathLst>
              </a:custGeom>
              <a:solidFill>
                <a:srgbClr val="FFFFFF">
                  <a:alpha val="51765"/>
                </a:srgbClr>
              </a:solidFill>
            </p:spPr>
          </p:sp>
          <p:sp>
            <p:nvSpPr>
              <p:cNvPr id="11" name="TextBox 11"/>
              <p:cNvSpPr txBox="1"/>
              <p:nvPr/>
            </p:nvSpPr>
            <p:spPr>
              <a:xfrm>
                <a:off x="0" y="47625"/>
                <a:ext cx="2190072"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421217" y="363998"/>
              <a:ext cx="10244804" cy="10244804"/>
            </a:xfrm>
            <a:custGeom>
              <a:avLst/>
              <a:gdLst/>
              <a:ahLst/>
              <a:cxnLst/>
              <a:rect l="l" t="t" r="r" b="b"/>
              <a:pathLst>
                <a:path w="10244804" h="10244804">
                  <a:moveTo>
                    <a:pt x="0" y="0"/>
                  </a:moveTo>
                  <a:lnTo>
                    <a:pt x="10244804" y="0"/>
                  </a:lnTo>
                  <a:lnTo>
                    <a:pt x="10244804" y="10244804"/>
                  </a:lnTo>
                  <a:lnTo>
                    <a:pt x="0" y="10244804"/>
                  </a:lnTo>
                  <a:lnTo>
                    <a:pt x="0" y="0"/>
                  </a:lnTo>
                  <a:close/>
                </a:path>
              </a:pathLst>
            </a:custGeom>
            <a:blipFill>
              <a:blip r:embed="rId7"/>
              <a:stretch>
                <a:fillRect l="-25136" r="-25136"/>
              </a:stretch>
            </a:blipFill>
          </p:spPr>
        </p:sp>
      </p:grpSp>
      <p:sp>
        <p:nvSpPr>
          <p:cNvPr id="13" name="TextBox 13"/>
          <p:cNvSpPr txBox="1"/>
          <p:nvPr/>
        </p:nvSpPr>
        <p:spPr>
          <a:xfrm>
            <a:off x="10574949" y="1310075"/>
            <a:ext cx="5653722" cy="190817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Samantha Cristoforetti</a:t>
            </a:r>
          </a:p>
        </p:txBody>
      </p:sp>
      <p:sp>
        <p:nvSpPr>
          <p:cNvPr id="14" name="TextBox 14"/>
          <p:cNvSpPr txBox="1"/>
          <p:nvPr/>
        </p:nvSpPr>
        <p:spPr>
          <a:xfrm>
            <a:off x="10574949" y="3303090"/>
            <a:ext cx="6063251" cy="3478531"/>
          </a:xfrm>
          <a:prstGeom prst="rect">
            <a:avLst/>
          </a:prstGeom>
        </p:spPr>
        <p:txBody>
          <a:bodyPr lIns="0" tIns="0" rIns="0" bIns="0" rtlCol="0" anchor="t">
            <a:spAutoFit/>
          </a:bodyPr>
          <a:lstStyle/>
          <a:p>
            <a:pPr marL="0" lvl="0" indent="0" algn="just">
              <a:lnSpc>
                <a:spcPts val="4619"/>
              </a:lnSpc>
              <a:spcBef>
                <a:spcPct val="0"/>
              </a:spcBef>
            </a:pPr>
            <a:r>
              <a:rPr lang="en-US" sz="3299" b="1">
                <a:solidFill>
                  <a:srgbClr val="17103E"/>
                </a:solidFill>
                <a:latin typeface="Anonymous Pro Bold"/>
                <a:ea typeface="Anonymous Pro Bold"/>
                <a:cs typeface="Anonymous Pro Bold"/>
                <a:sym typeface="Anonymous Pro Bold"/>
              </a:rPr>
              <a:t>European Space Agency astronaut and aerospace engineer, holds the record for the longest uninterrupted spaceflight by a European astronaut.</a:t>
            </a:r>
          </a:p>
        </p:txBody>
      </p:sp>
      <p:sp>
        <p:nvSpPr>
          <p:cNvPr id="15" name="TextBox 15"/>
          <p:cNvSpPr txBox="1"/>
          <p:nvPr/>
        </p:nvSpPr>
        <p:spPr>
          <a:xfrm>
            <a:off x="10103415" y="7535616"/>
            <a:ext cx="7255476" cy="25019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ESA/NASA</a:t>
            </a:r>
            <a:r>
              <a:rPr lang="en-US" sz="1400">
                <a:solidFill>
                  <a:srgbClr val="FFFFFF"/>
                </a:solidFill>
                <a:latin typeface="Anonymous Pro"/>
                <a:ea typeface="Anonymous Pro"/>
                <a:cs typeface="Anonymous Pro"/>
                <a:sym typeface="Anonymous Pro"/>
              </a:rPr>
              <a:t>, licensed under </a:t>
            </a:r>
            <a:r>
              <a:rPr lang="en-US" sz="1400" u="sng">
                <a:solidFill>
                  <a:srgbClr val="FFFFFF"/>
                </a:solidFill>
                <a:latin typeface="Anonymous Pro"/>
                <a:ea typeface="Anonymous Pro"/>
                <a:cs typeface="Anonymous Pro"/>
                <a:sym typeface="Anonymous Pro"/>
                <a:hlinkClick r:id="rId8" tooltip="https://creativecommons.org/licenses/by-sa/3.0/igo/"/>
              </a:rPr>
              <a:t>CC BY-SA 3.0 IGO</a:t>
            </a:r>
            <a:r>
              <a:rPr lang="en-US" sz="1400">
                <a:solidFill>
                  <a:srgbClr val="FFFFFF"/>
                </a:solidFill>
                <a:latin typeface="Anonymous Pro"/>
                <a:ea typeface="Anonymous Pro"/>
                <a:cs typeface="Anonymous Pro"/>
                <a:sym typeface="Anonymous Pro"/>
              </a:rPr>
              <a:t> </a:t>
            </a:r>
          </a:p>
        </p:txBody>
      </p:sp>
      <p:grpSp>
        <p:nvGrpSpPr>
          <p:cNvPr id="16" name="Group 16"/>
          <p:cNvGrpSpPr/>
          <p:nvPr/>
        </p:nvGrpSpPr>
        <p:grpSpPr>
          <a:xfrm>
            <a:off x="15622625" y="7884813"/>
            <a:ext cx="1636675" cy="1295709"/>
            <a:chOff x="0" y="0"/>
            <a:chExt cx="2182233" cy="1727612"/>
          </a:xfrm>
        </p:grpSpPr>
        <p:grpSp>
          <p:nvGrpSpPr>
            <p:cNvPr id="17" name="Group 17"/>
            <p:cNvGrpSpPr/>
            <p:nvPr/>
          </p:nvGrpSpPr>
          <p:grpSpPr>
            <a:xfrm>
              <a:off x="0" y="0"/>
              <a:ext cx="2182233" cy="1727612"/>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28022" y="215306"/>
              <a:ext cx="1726189" cy="1297000"/>
            </a:xfrm>
            <a:custGeom>
              <a:avLst/>
              <a:gdLst/>
              <a:ahLst/>
              <a:cxnLst/>
              <a:rect l="l" t="t" r="r" b="b"/>
              <a:pathLst>
                <a:path w="1726189" h="1297000">
                  <a:moveTo>
                    <a:pt x="0" y="0"/>
                  </a:moveTo>
                  <a:lnTo>
                    <a:pt x="1726189" y="0"/>
                  </a:lnTo>
                  <a:lnTo>
                    <a:pt x="1726189" y="1297000"/>
                  </a:lnTo>
                  <a:lnTo>
                    <a:pt x="0" y="1297000"/>
                  </a:lnTo>
                  <a:lnTo>
                    <a:pt x="0" y="0"/>
                  </a:lnTo>
                  <a:close/>
                </a:path>
              </a:pathLst>
            </a:custGeom>
            <a:blipFill>
              <a:blip r:embed="rId9"/>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1191676" y="1715443"/>
            <a:ext cx="5945023" cy="4964445"/>
            <a:chOff x="0" y="0"/>
            <a:chExt cx="1565767" cy="1307508"/>
          </a:xfrm>
        </p:grpSpPr>
        <p:sp>
          <p:nvSpPr>
            <p:cNvPr id="5" name="Freeform 5"/>
            <p:cNvSpPr/>
            <p:nvPr/>
          </p:nvSpPr>
          <p:spPr>
            <a:xfrm>
              <a:off x="0" y="0"/>
              <a:ext cx="1565767" cy="1307508"/>
            </a:xfrm>
            <a:custGeom>
              <a:avLst/>
              <a:gdLst/>
              <a:ahLst/>
              <a:cxnLst/>
              <a:rect l="l" t="t" r="r" b="b"/>
              <a:pathLst>
                <a:path w="1565767" h="1307508">
                  <a:moveTo>
                    <a:pt x="0" y="0"/>
                  </a:moveTo>
                  <a:lnTo>
                    <a:pt x="1565767" y="0"/>
                  </a:lnTo>
                  <a:lnTo>
                    <a:pt x="1565767" y="1307508"/>
                  </a:lnTo>
                  <a:lnTo>
                    <a:pt x="0" y="1307508"/>
                  </a:lnTo>
                  <a:close/>
                </a:path>
              </a:pathLst>
            </a:custGeom>
            <a:solidFill>
              <a:srgbClr val="FFFFFF">
                <a:alpha val="51765"/>
              </a:srgbClr>
            </a:solidFill>
          </p:spPr>
        </p:sp>
        <p:sp>
          <p:nvSpPr>
            <p:cNvPr id="6" name="TextBox 6"/>
            <p:cNvSpPr txBox="1"/>
            <p:nvPr/>
          </p:nvSpPr>
          <p:spPr>
            <a:xfrm>
              <a:off x="0" y="47625"/>
              <a:ext cx="1565767" cy="1259883"/>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715443"/>
            <a:ext cx="9936911" cy="6856113"/>
            <a:chOff x="0" y="0"/>
            <a:chExt cx="13249214" cy="9141484"/>
          </a:xfrm>
        </p:grpSpPr>
        <p:grpSp>
          <p:nvGrpSpPr>
            <p:cNvPr id="9" name="Group 9"/>
            <p:cNvGrpSpPr/>
            <p:nvPr/>
          </p:nvGrpSpPr>
          <p:grpSpPr>
            <a:xfrm>
              <a:off x="0" y="0"/>
              <a:ext cx="13249214" cy="9141484"/>
              <a:chOff x="0" y="0"/>
              <a:chExt cx="2746366" cy="1894894"/>
            </a:xfrm>
          </p:grpSpPr>
          <p:sp>
            <p:nvSpPr>
              <p:cNvPr id="10" name="Freeform 10"/>
              <p:cNvSpPr/>
              <p:nvPr/>
            </p:nvSpPr>
            <p:spPr>
              <a:xfrm>
                <a:off x="0" y="0"/>
                <a:ext cx="2746366" cy="1894894"/>
              </a:xfrm>
              <a:custGeom>
                <a:avLst/>
                <a:gdLst/>
                <a:ahLst/>
                <a:cxnLst/>
                <a:rect l="l" t="t" r="r" b="b"/>
                <a:pathLst>
                  <a:path w="2746366" h="1894894">
                    <a:moveTo>
                      <a:pt x="0" y="0"/>
                    </a:moveTo>
                    <a:lnTo>
                      <a:pt x="2746366" y="0"/>
                    </a:lnTo>
                    <a:lnTo>
                      <a:pt x="2746366" y="1894894"/>
                    </a:lnTo>
                    <a:lnTo>
                      <a:pt x="0" y="1894894"/>
                    </a:lnTo>
                    <a:close/>
                  </a:path>
                </a:pathLst>
              </a:custGeom>
              <a:solidFill>
                <a:srgbClr val="FFFFFF">
                  <a:alpha val="51765"/>
                </a:srgbClr>
              </a:solidFill>
            </p:spPr>
          </p:sp>
          <p:sp>
            <p:nvSpPr>
              <p:cNvPr id="11" name="TextBox 11"/>
              <p:cNvSpPr txBox="1"/>
              <p:nvPr/>
            </p:nvSpPr>
            <p:spPr>
              <a:xfrm>
                <a:off x="0" y="47625"/>
                <a:ext cx="2746366" cy="1847269"/>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472316" y="471778"/>
              <a:ext cx="12304583" cy="8197928"/>
            </a:xfrm>
            <a:custGeom>
              <a:avLst/>
              <a:gdLst/>
              <a:ahLst/>
              <a:cxnLst/>
              <a:rect l="l" t="t" r="r" b="b"/>
              <a:pathLst>
                <a:path w="12304583" h="8197928">
                  <a:moveTo>
                    <a:pt x="0" y="0"/>
                  </a:moveTo>
                  <a:lnTo>
                    <a:pt x="12304583" y="0"/>
                  </a:lnTo>
                  <a:lnTo>
                    <a:pt x="12304583" y="8197928"/>
                  </a:lnTo>
                  <a:lnTo>
                    <a:pt x="0" y="8197928"/>
                  </a:lnTo>
                  <a:lnTo>
                    <a:pt x="0" y="0"/>
                  </a:lnTo>
                  <a:close/>
                </a:path>
              </a:pathLst>
            </a:custGeom>
            <a:blipFill>
              <a:blip r:embed="rId7"/>
              <a:stretch>
                <a:fillRect/>
              </a:stretch>
            </a:blipFill>
          </p:spPr>
        </p:sp>
      </p:grpSp>
      <p:sp>
        <p:nvSpPr>
          <p:cNvPr id="13" name="TextBox 13"/>
          <p:cNvSpPr txBox="1"/>
          <p:nvPr/>
        </p:nvSpPr>
        <p:spPr>
          <a:xfrm>
            <a:off x="11613374" y="2043301"/>
            <a:ext cx="5101626"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Radia Perlman</a:t>
            </a:r>
          </a:p>
        </p:txBody>
      </p:sp>
      <p:sp>
        <p:nvSpPr>
          <p:cNvPr id="14" name="TextBox 14"/>
          <p:cNvSpPr txBox="1"/>
          <p:nvPr/>
        </p:nvSpPr>
        <p:spPr>
          <a:xfrm>
            <a:off x="11605984" y="3010968"/>
            <a:ext cx="5116406" cy="3124201"/>
          </a:xfrm>
          <a:prstGeom prst="rect">
            <a:avLst/>
          </a:prstGeom>
        </p:spPr>
        <p:txBody>
          <a:bodyPr lIns="0" tIns="0" rIns="0" bIns="0" rtlCol="0" anchor="t">
            <a:spAutoFit/>
          </a:bodyPr>
          <a:lstStyle/>
          <a:p>
            <a:pPr marL="0" lvl="0" indent="0" algn="just">
              <a:lnSpc>
                <a:spcPts val="4199"/>
              </a:lnSpc>
              <a:spcBef>
                <a:spcPct val="0"/>
              </a:spcBef>
            </a:pPr>
            <a:r>
              <a:rPr lang="en-US" sz="2999" b="1">
                <a:solidFill>
                  <a:srgbClr val="17103E"/>
                </a:solidFill>
                <a:latin typeface="Anonymous Pro Bold"/>
                <a:ea typeface="Anonymous Pro Bold"/>
                <a:cs typeface="Anonymous Pro Bold"/>
                <a:sym typeface="Anonymous Pro Bold"/>
              </a:rPr>
              <a:t>Network engineer and computer scientist, often referred to as the “Mother of the Internet” for her work in creating network protocols.</a:t>
            </a:r>
          </a:p>
        </p:txBody>
      </p:sp>
      <p:sp>
        <p:nvSpPr>
          <p:cNvPr id="15" name="TextBox 15"/>
          <p:cNvSpPr txBox="1"/>
          <p:nvPr/>
        </p:nvSpPr>
        <p:spPr>
          <a:xfrm>
            <a:off x="11271048" y="6723636"/>
            <a:ext cx="5786278" cy="49784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www.flickr.com/photos/campuspartymexico/"/>
              </a:rPr>
              <a:t>Campus Party México</a:t>
            </a:r>
            <a:r>
              <a:rPr lang="en-US" sz="1400">
                <a:solidFill>
                  <a:srgbClr val="FFFFFF"/>
                </a:solidFill>
                <a:latin typeface="Anonymous Pro"/>
                <a:ea typeface="Anonymous Pro"/>
                <a:cs typeface="Anonymous Pro"/>
                <a:sym typeface="Anonymous Pro"/>
              </a:rPr>
              <a:t>, licensed under </a:t>
            </a:r>
            <a:r>
              <a:rPr lang="en-US" sz="1400" u="sng">
                <a:solidFill>
                  <a:srgbClr val="FFFFFF"/>
                </a:solidFill>
                <a:latin typeface="Anonymous Pro"/>
                <a:ea typeface="Anonymous Pro"/>
                <a:cs typeface="Anonymous Pro"/>
                <a:sym typeface="Anonymous Pro"/>
                <a:hlinkClick r:id="rId9" tooltip="https://en.wikipedia.org/wiki/en:Creative_Commons"/>
              </a:rPr>
              <a:t>Creative Commons</a:t>
            </a:r>
            <a:r>
              <a:rPr lang="en-US" sz="1400">
                <a:solidFill>
                  <a:srgbClr val="FFFFFF"/>
                </a:solidFill>
                <a:latin typeface="Anonymous Pro"/>
                <a:ea typeface="Anonymous Pro"/>
                <a:cs typeface="Anonymous Pro"/>
                <a:sym typeface="Anonymous Pro"/>
              </a:rPr>
              <a:t> </a:t>
            </a:r>
            <a:r>
              <a:rPr lang="en-US" sz="1400" u="sng">
                <a:solidFill>
                  <a:srgbClr val="FFFFFF"/>
                </a:solidFill>
                <a:latin typeface="Anonymous Pro"/>
                <a:ea typeface="Anonymous Pro"/>
                <a:cs typeface="Anonymous Pro"/>
                <a:sym typeface="Anonymous Pro"/>
                <a:hlinkClick r:id="rId10" tooltip="https://creativecommons.org/licenses/by/2.0/deed.en"/>
              </a:rPr>
              <a:t>Attribution 2.0 Generic</a:t>
            </a:r>
          </a:p>
        </p:txBody>
      </p:sp>
      <p:grpSp>
        <p:nvGrpSpPr>
          <p:cNvPr id="16" name="Group 16"/>
          <p:cNvGrpSpPr/>
          <p:nvPr/>
        </p:nvGrpSpPr>
        <p:grpSpPr>
          <a:xfrm>
            <a:off x="15922797" y="8401833"/>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1"/>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796531" y="1028700"/>
            <a:ext cx="6332859" cy="6206718"/>
            <a:chOff x="0" y="0"/>
            <a:chExt cx="1667914" cy="1634691"/>
          </a:xfrm>
        </p:grpSpPr>
        <p:sp>
          <p:nvSpPr>
            <p:cNvPr id="5" name="Freeform 5"/>
            <p:cNvSpPr/>
            <p:nvPr/>
          </p:nvSpPr>
          <p:spPr>
            <a:xfrm>
              <a:off x="0" y="0"/>
              <a:ext cx="1667914" cy="1634691"/>
            </a:xfrm>
            <a:custGeom>
              <a:avLst/>
              <a:gdLst/>
              <a:ahLst/>
              <a:cxnLst/>
              <a:rect l="l" t="t" r="r" b="b"/>
              <a:pathLst>
                <a:path w="1667914" h="1634691">
                  <a:moveTo>
                    <a:pt x="0" y="0"/>
                  </a:moveTo>
                  <a:lnTo>
                    <a:pt x="1667914" y="0"/>
                  </a:lnTo>
                  <a:lnTo>
                    <a:pt x="1667914" y="1634691"/>
                  </a:lnTo>
                  <a:lnTo>
                    <a:pt x="0" y="1634691"/>
                  </a:lnTo>
                  <a:close/>
                </a:path>
              </a:pathLst>
            </a:custGeom>
            <a:solidFill>
              <a:srgbClr val="FFFFFF">
                <a:alpha val="51765"/>
              </a:srgbClr>
            </a:solidFill>
          </p:spPr>
        </p:sp>
        <p:sp>
          <p:nvSpPr>
            <p:cNvPr id="6" name="TextBox 6"/>
            <p:cNvSpPr txBox="1"/>
            <p:nvPr/>
          </p:nvSpPr>
          <p:spPr>
            <a:xfrm>
              <a:off x="0" y="47625"/>
              <a:ext cx="1667914" cy="1587066"/>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9284198" cy="8229600"/>
            <a:chOff x="0" y="0"/>
            <a:chExt cx="12378931" cy="10972800"/>
          </a:xfrm>
        </p:grpSpPr>
        <p:grpSp>
          <p:nvGrpSpPr>
            <p:cNvPr id="9" name="Group 9"/>
            <p:cNvGrpSpPr/>
            <p:nvPr/>
          </p:nvGrpSpPr>
          <p:grpSpPr>
            <a:xfrm>
              <a:off x="0" y="0"/>
              <a:ext cx="12378931" cy="10972800"/>
              <a:chOff x="0" y="0"/>
              <a:chExt cx="2445221" cy="2167467"/>
            </a:xfrm>
          </p:grpSpPr>
          <p:sp>
            <p:nvSpPr>
              <p:cNvPr id="10" name="Freeform 10"/>
              <p:cNvSpPr/>
              <p:nvPr/>
            </p:nvSpPr>
            <p:spPr>
              <a:xfrm>
                <a:off x="0" y="0"/>
                <a:ext cx="2445221" cy="2167467"/>
              </a:xfrm>
              <a:custGeom>
                <a:avLst/>
                <a:gdLst/>
                <a:ahLst/>
                <a:cxnLst/>
                <a:rect l="l" t="t" r="r" b="b"/>
                <a:pathLst>
                  <a:path w="2445221" h="2167467">
                    <a:moveTo>
                      <a:pt x="0" y="0"/>
                    </a:moveTo>
                    <a:lnTo>
                      <a:pt x="2445221" y="0"/>
                    </a:lnTo>
                    <a:lnTo>
                      <a:pt x="2445221" y="2167467"/>
                    </a:lnTo>
                    <a:lnTo>
                      <a:pt x="0" y="2167467"/>
                    </a:lnTo>
                    <a:close/>
                  </a:path>
                </a:pathLst>
              </a:custGeom>
              <a:solidFill>
                <a:srgbClr val="FFFFFF">
                  <a:alpha val="51765"/>
                </a:srgbClr>
              </a:solidFill>
            </p:spPr>
          </p:sp>
          <p:sp>
            <p:nvSpPr>
              <p:cNvPr id="11" name="TextBox 11"/>
              <p:cNvSpPr txBox="1"/>
              <p:nvPr/>
            </p:nvSpPr>
            <p:spPr>
              <a:xfrm>
                <a:off x="0" y="47625"/>
                <a:ext cx="2445221"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410399" y="376042"/>
              <a:ext cx="11558133" cy="10220717"/>
            </a:xfrm>
            <a:custGeom>
              <a:avLst/>
              <a:gdLst/>
              <a:ahLst/>
              <a:cxnLst/>
              <a:rect l="l" t="t" r="r" b="b"/>
              <a:pathLst>
                <a:path w="11558133" h="10220717">
                  <a:moveTo>
                    <a:pt x="0" y="0"/>
                  </a:moveTo>
                  <a:lnTo>
                    <a:pt x="11558133" y="0"/>
                  </a:lnTo>
                  <a:lnTo>
                    <a:pt x="11558133" y="10220716"/>
                  </a:lnTo>
                  <a:lnTo>
                    <a:pt x="0" y="10220716"/>
                  </a:lnTo>
                  <a:lnTo>
                    <a:pt x="0" y="0"/>
                  </a:lnTo>
                  <a:close/>
                </a:path>
              </a:pathLst>
            </a:custGeom>
            <a:blipFill>
              <a:blip r:embed="rId7"/>
              <a:stretch>
                <a:fillRect l="-17963" r="-39243"/>
              </a:stretch>
            </a:blipFill>
          </p:spPr>
        </p:sp>
      </p:grpSp>
      <p:sp>
        <p:nvSpPr>
          <p:cNvPr id="13" name="TextBox 13"/>
          <p:cNvSpPr txBox="1"/>
          <p:nvPr/>
        </p:nvSpPr>
        <p:spPr>
          <a:xfrm>
            <a:off x="11308101" y="1195426"/>
            <a:ext cx="5168496" cy="190817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Margarita Torres </a:t>
            </a:r>
            <a:r>
              <a:rPr lang="en-US" sz="5499" b="1" dirty="0" err="1">
                <a:solidFill>
                  <a:srgbClr val="FFFFFF"/>
                </a:solidFill>
                <a:latin typeface="Anonymous Pro Bold"/>
                <a:ea typeface="Anonymous Pro Bold"/>
                <a:cs typeface="Anonymous Pro Bold"/>
                <a:sym typeface="Anonymous Pro Bold"/>
              </a:rPr>
              <a:t>Díez</a:t>
            </a:r>
            <a:r>
              <a:rPr lang="en-US" sz="5499" b="1" dirty="0">
                <a:solidFill>
                  <a:srgbClr val="FFFFFF"/>
                </a:solidFill>
                <a:latin typeface="Anonymous Pro Bold"/>
                <a:ea typeface="Anonymous Pro Bold"/>
                <a:cs typeface="Anonymous Pro Bold"/>
                <a:sym typeface="Anonymous Pro Bold"/>
              </a:rPr>
              <a:t> </a:t>
            </a:r>
          </a:p>
        </p:txBody>
      </p:sp>
      <p:sp>
        <p:nvSpPr>
          <p:cNvPr id="14" name="TextBox 14"/>
          <p:cNvSpPr txBox="1"/>
          <p:nvPr/>
        </p:nvSpPr>
        <p:spPr>
          <a:xfrm>
            <a:off x="11308101" y="3340054"/>
            <a:ext cx="5116406" cy="3124201"/>
          </a:xfrm>
          <a:prstGeom prst="rect">
            <a:avLst/>
          </a:prstGeom>
        </p:spPr>
        <p:txBody>
          <a:bodyPr lIns="0" tIns="0" rIns="0" bIns="0" rtlCol="0" anchor="t">
            <a:spAutoFit/>
          </a:bodyPr>
          <a:lstStyle/>
          <a:p>
            <a:pPr algn="just">
              <a:lnSpc>
                <a:spcPts val="4199"/>
              </a:lnSpc>
            </a:pPr>
            <a:r>
              <a:rPr lang="en-US" sz="2999" b="1">
                <a:solidFill>
                  <a:srgbClr val="17103E"/>
                </a:solidFill>
                <a:latin typeface="Anonymous Pro Bold"/>
                <a:ea typeface="Anonymous Pro Bold"/>
                <a:cs typeface="Anonymous Pro Bold"/>
                <a:sym typeface="Anonymous Pro Bold"/>
              </a:rPr>
              <a:t>Engine Engineer and Formula 1 Engine Test Engineer. for Renault Sport Racing</a:t>
            </a:r>
            <a:r>
              <a:rPr lang="en-US" sz="2999">
                <a:solidFill>
                  <a:srgbClr val="17103E"/>
                </a:solidFill>
                <a:latin typeface="Anonymous Pro"/>
                <a:ea typeface="Anonymous Pro"/>
                <a:cs typeface="Anonymous Pro"/>
                <a:sym typeface="Anonymous Pro"/>
              </a:rPr>
              <a:t> </a:t>
            </a:r>
          </a:p>
          <a:p>
            <a:pPr marL="0" lvl="0" indent="0" algn="just">
              <a:lnSpc>
                <a:spcPts val="4199"/>
              </a:lnSpc>
              <a:spcBef>
                <a:spcPct val="0"/>
              </a:spcBef>
            </a:pPr>
            <a:r>
              <a:rPr lang="en-US" sz="2999" b="1">
                <a:solidFill>
                  <a:srgbClr val="17103E"/>
                </a:solidFill>
                <a:latin typeface="Anonymous Pro Bold"/>
                <a:ea typeface="Anonymous Pro Bold"/>
                <a:cs typeface="Anonymous Pro Bold"/>
                <a:sym typeface="Anonymous Pro Bold"/>
              </a:rPr>
              <a:t>Trackside F1 Power Unit Engineer at Mercedes. </a:t>
            </a:r>
          </a:p>
        </p:txBody>
      </p:sp>
      <p:sp>
        <p:nvSpPr>
          <p:cNvPr id="15" name="TextBox 15"/>
          <p:cNvSpPr txBox="1"/>
          <p:nvPr/>
        </p:nvSpPr>
        <p:spPr>
          <a:xfrm>
            <a:off x="10865176" y="7258278"/>
            <a:ext cx="1482540" cy="25019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as.com"/>
              </a:rPr>
              <a:t>AS.com</a:t>
            </a:r>
          </a:p>
        </p:txBody>
      </p:sp>
      <p:grpSp>
        <p:nvGrpSpPr>
          <p:cNvPr id="16" name="Group 16"/>
          <p:cNvGrpSpPr/>
          <p:nvPr/>
        </p:nvGrpSpPr>
        <p:grpSpPr>
          <a:xfrm>
            <a:off x="15263449"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9"/>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28700" y="1028700"/>
            <a:ext cx="9372585" cy="3756990"/>
            <a:chOff x="0" y="0"/>
            <a:chExt cx="2468500" cy="989495"/>
          </a:xfrm>
        </p:grpSpPr>
        <p:sp>
          <p:nvSpPr>
            <p:cNvPr id="5" name="Freeform 5"/>
            <p:cNvSpPr/>
            <p:nvPr/>
          </p:nvSpPr>
          <p:spPr>
            <a:xfrm>
              <a:off x="0" y="0"/>
              <a:ext cx="2468500" cy="989495"/>
            </a:xfrm>
            <a:custGeom>
              <a:avLst/>
              <a:gdLst/>
              <a:ahLst/>
              <a:cxnLst/>
              <a:rect l="l" t="t" r="r" b="b"/>
              <a:pathLst>
                <a:path w="2468500" h="989495">
                  <a:moveTo>
                    <a:pt x="0" y="0"/>
                  </a:moveTo>
                  <a:lnTo>
                    <a:pt x="2468500" y="0"/>
                  </a:lnTo>
                  <a:lnTo>
                    <a:pt x="2468500" y="989495"/>
                  </a:lnTo>
                  <a:lnTo>
                    <a:pt x="0" y="989495"/>
                  </a:lnTo>
                  <a:close/>
                </a:path>
              </a:pathLst>
            </a:custGeom>
            <a:solidFill>
              <a:srgbClr val="FFFFFF">
                <a:alpha val="51765"/>
              </a:srgbClr>
            </a:solidFill>
          </p:spPr>
        </p:sp>
        <p:sp>
          <p:nvSpPr>
            <p:cNvPr id="6" name="TextBox 6"/>
            <p:cNvSpPr txBox="1"/>
            <p:nvPr/>
          </p:nvSpPr>
          <p:spPr>
            <a:xfrm>
              <a:off x="0" y="47625"/>
              <a:ext cx="2468500" cy="941870"/>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999501" y="1492343"/>
            <a:ext cx="6683566" cy="936625"/>
          </a:xfrm>
          <a:prstGeom prst="rect">
            <a:avLst/>
          </a:prstGeom>
        </p:spPr>
        <p:txBody>
          <a:bodyPr lIns="0" tIns="0" rIns="0" bIns="0" rtlCol="0" anchor="t">
            <a:spAutoFit/>
          </a:bodyPr>
          <a:lstStyle/>
          <a:p>
            <a:pPr marL="0" lvl="0" indent="0" algn="r">
              <a:lnSpc>
                <a:spcPts val="7699"/>
              </a:lnSpc>
              <a:spcBef>
                <a:spcPct val="0"/>
              </a:spcBef>
            </a:pPr>
            <a:r>
              <a:rPr lang="en-US" sz="5499" b="1" dirty="0">
                <a:solidFill>
                  <a:srgbClr val="FFFFFF"/>
                </a:solidFill>
                <a:latin typeface="Anonymous Pro Bold"/>
                <a:ea typeface="Anonymous Pro Bold"/>
                <a:cs typeface="Anonymous Pro Bold"/>
                <a:sym typeface="Anonymous Pro Bold"/>
              </a:rPr>
              <a:t>Ana Taylor-Joy</a:t>
            </a:r>
          </a:p>
        </p:txBody>
      </p:sp>
      <p:sp>
        <p:nvSpPr>
          <p:cNvPr id="9" name="TextBox 9"/>
          <p:cNvSpPr txBox="1"/>
          <p:nvPr/>
        </p:nvSpPr>
        <p:spPr>
          <a:xfrm>
            <a:off x="2024139" y="2608952"/>
            <a:ext cx="7658928" cy="1322707"/>
          </a:xfrm>
          <a:prstGeom prst="rect">
            <a:avLst/>
          </a:prstGeom>
        </p:spPr>
        <p:txBody>
          <a:bodyPr lIns="0" tIns="0" rIns="0" bIns="0" rtlCol="0" anchor="t">
            <a:spAutoFit/>
          </a:bodyPr>
          <a:lstStyle/>
          <a:p>
            <a:pPr marL="0" lvl="0" indent="0" algn="just">
              <a:lnSpc>
                <a:spcPts val="5319"/>
              </a:lnSpc>
              <a:spcBef>
                <a:spcPct val="0"/>
              </a:spcBef>
            </a:pPr>
            <a:r>
              <a:rPr lang="en-US" sz="3799" b="1">
                <a:solidFill>
                  <a:srgbClr val="17103E"/>
                </a:solidFill>
                <a:latin typeface="Anonymous Pro Bold"/>
                <a:ea typeface="Anonymous Pro Bold"/>
                <a:cs typeface="Anonymous Pro Bold"/>
                <a:sym typeface="Anonymous Pro Bold"/>
              </a:rPr>
              <a:t>Actress famous for her role in The Queen’s Gambit.</a:t>
            </a:r>
          </a:p>
        </p:txBody>
      </p:sp>
      <p:sp>
        <p:nvSpPr>
          <p:cNvPr id="10" name="TextBox 10"/>
          <p:cNvSpPr txBox="1"/>
          <p:nvPr/>
        </p:nvSpPr>
        <p:spPr>
          <a:xfrm>
            <a:off x="1028700" y="4822258"/>
            <a:ext cx="9372585" cy="250190"/>
          </a:xfrm>
          <a:prstGeom prst="rect">
            <a:avLst/>
          </a:prstGeom>
        </p:spPr>
        <p:txBody>
          <a:bodyPr lIns="0" tIns="0" rIns="0" bIns="0" rtlCol="0" anchor="t">
            <a:spAutoFit/>
          </a:bodyPr>
          <a:lstStyle/>
          <a:p>
            <a:pPr marL="0" lvl="0" indent="0" algn="r">
              <a:lnSpc>
                <a:spcPts val="1960"/>
              </a:lnSpc>
              <a:spcBef>
                <a:spcPct val="0"/>
              </a:spcBef>
            </a:pPr>
            <a:r>
              <a:rPr lang="en-US" sz="1400" b="1">
                <a:solidFill>
                  <a:srgbClr val="FFFFFF"/>
                </a:solidFill>
                <a:latin typeface="Anonymous Pro Bold"/>
                <a:ea typeface="Anonymous Pro Bold"/>
                <a:cs typeface="Anonymous Pro Bold"/>
                <a:sym typeface="Anonymous Pro Bold"/>
              </a:rPr>
              <a:t>By Condé Nast (through Vogue Taiwan), licensed under </a:t>
            </a:r>
            <a:r>
              <a:rPr lang="en-US" sz="1400" b="1" u="sng">
                <a:solidFill>
                  <a:srgbClr val="FFFFFF"/>
                </a:solidFill>
                <a:latin typeface="Anonymous Pro Bold"/>
                <a:ea typeface="Anonymous Pro Bold"/>
                <a:cs typeface="Anonymous Pro Bold"/>
                <a:sym typeface="Anonymous Pro Bold"/>
                <a:hlinkClick r:id="rId7" tooltip="https://commons.wikimedia.org/w/index.php?curid=148635025"/>
              </a:rPr>
              <a:t>CC BY 3.0</a:t>
            </a:r>
            <a:r>
              <a:rPr lang="en-US" sz="1400" b="1">
                <a:solidFill>
                  <a:srgbClr val="FFFFFF"/>
                </a:solidFill>
                <a:latin typeface="Anonymous Pro Bold"/>
                <a:ea typeface="Anonymous Pro Bold"/>
                <a:cs typeface="Anonymous Pro Bold"/>
                <a:sym typeface="Anonymous Pro Bold"/>
              </a:rPr>
              <a:t> </a:t>
            </a:r>
          </a:p>
        </p:txBody>
      </p:sp>
      <p:grpSp>
        <p:nvGrpSpPr>
          <p:cNvPr id="11" name="Group 11"/>
          <p:cNvGrpSpPr/>
          <p:nvPr/>
        </p:nvGrpSpPr>
        <p:grpSpPr>
          <a:xfrm>
            <a:off x="11000145" y="1028700"/>
            <a:ext cx="6259155" cy="8229600"/>
            <a:chOff x="0" y="0"/>
            <a:chExt cx="8345540" cy="10972800"/>
          </a:xfrm>
        </p:grpSpPr>
        <p:grpSp>
          <p:nvGrpSpPr>
            <p:cNvPr id="12" name="Group 12"/>
            <p:cNvGrpSpPr/>
            <p:nvPr/>
          </p:nvGrpSpPr>
          <p:grpSpPr>
            <a:xfrm>
              <a:off x="0" y="0"/>
              <a:ext cx="8345540" cy="10972800"/>
              <a:chOff x="0" y="0"/>
              <a:chExt cx="1648502" cy="2167467"/>
            </a:xfrm>
          </p:grpSpPr>
          <p:sp>
            <p:nvSpPr>
              <p:cNvPr id="13" name="Freeform 13"/>
              <p:cNvSpPr/>
              <p:nvPr/>
            </p:nvSpPr>
            <p:spPr>
              <a:xfrm>
                <a:off x="0" y="0"/>
                <a:ext cx="1648502" cy="2167467"/>
              </a:xfrm>
              <a:custGeom>
                <a:avLst/>
                <a:gdLst/>
                <a:ahLst/>
                <a:cxnLst/>
                <a:rect l="l" t="t" r="r" b="b"/>
                <a:pathLst>
                  <a:path w="1648502" h="2167467">
                    <a:moveTo>
                      <a:pt x="0" y="0"/>
                    </a:moveTo>
                    <a:lnTo>
                      <a:pt x="1648502" y="0"/>
                    </a:lnTo>
                    <a:lnTo>
                      <a:pt x="1648502" y="2167467"/>
                    </a:lnTo>
                    <a:lnTo>
                      <a:pt x="0" y="2167467"/>
                    </a:lnTo>
                    <a:close/>
                  </a:path>
                </a:pathLst>
              </a:custGeom>
              <a:solidFill>
                <a:srgbClr val="FFFFFF">
                  <a:alpha val="51765"/>
                </a:srgbClr>
              </a:solidFill>
            </p:spPr>
          </p:sp>
          <p:sp>
            <p:nvSpPr>
              <p:cNvPr id="14" name="TextBox 14"/>
              <p:cNvSpPr txBox="1"/>
              <p:nvPr/>
            </p:nvSpPr>
            <p:spPr>
              <a:xfrm>
                <a:off x="0" y="47625"/>
                <a:ext cx="1648502" cy="2119842"/>
              </a:xfrm>
              <a:prstGeom prst="rect">
                <a:avLst/>
              </a:prstGeom>
            </p:spPr>
            <p:txBody>
              <a:bodyPr lIns="50800" tIns="50800" rIns="50800" bIns="50800" rtlCol="0" anchor="ctr"/>
              <a:lstStyle/>
              <a:p>
                <a:pPr algn="ctr">
                  <a:lnSpc>
                    <a:spcPts val="2260"/>
                  </a:lnSpc>
                </a:pPr>
                <a:endParaRPr/>
              </a:p>
            </p:txBody>
          </p:sp>
        </p:grpSp>
        <p:sp>
          <p:nvSpPr>
            <p:cNvPr id="15" name="Freeform 15"/>
            <p:cNvSpPr/>
            <p:nvPr/>
          </p:nvSpPr>
          <p:spPr>
            <a:xfrm>
              <a:off x="251325" y="254573"/>
              <a:ext cx="7851926" cy="10463655"/>
            </a:xfrm>
            <a:custGeom>
              <a:avLst/>
              <a:gdLst/>
              <a:ahLst/>
              <a:cxnLst/>
              <a:rect l="l" t="t" r="r" b="b"/>
              <a:pathLst>
                <a:path w="7851926" h="10463655">
                  <a:moveTo>
                    <a:pt x="0" y="0"/>
                  </a:moveTo>
                  <a:lnTo>
                    <a:pt x="7851926" y="0"/>
                  </a:lnTo>
                  <a:lnTo>
                    <a:pt x="7851926" y="10463654"/>
                  </a:lnTo>
                  <a:lnTo>
                    <a:pt x="0" y="10463654"/>
                  </a:lnTo>
                  <a:lnTo>
                    <a:pt x="0" y="0"/>
                  </a:lnTo>
                  <a:close/>
                </a:path>
              </a:pathLst>
            </a:custGeom>
            <a:blipFill>
              <a:blip r:embed="rId8"/>
              <a:stretch>
                <a:fillRect/>
              </a:stretch>
            </a:blipFill>
          </p:spPr>
        </p:sp>
      </p:grpSp>
      <p:grpSp>
        <p:nvGrpSpPr>
          <p:cNvPr id="16" name="Group 16"/>
          <p:cNvGrpSpPr/>
          <p:nvPr/>
        </p:nvGrpSpPr>
        <p:grpSpPr>
          <a:xfrm>
            <a:off x="1028700"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9"/>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7832578" y="1028700"/>
            <a:ext cx="9426722" cy="4114800"/>
            <a:chOff x="0" y="0"/>
            <a:chExt cx="2482758" cy="1083733"/>
          </a:xfrm>
        </p:grpSpPr>
        <p:sp>
          <p:nvSpPr>
            <p:cNvPr id="5" name="Freeform 5"/>
            <p:cNvSpPr/>
            <p:nvPr/>
          </p:nvSpPr>
          <p:spPr>
            <a:xfrm>
              <a:off x="0" y="0"/>
              <a:ext cx="2482758" cy="1083733"/>
            </a:xfrm>
            <a:custGeom>
              <a:avLst/>
              <a:gdLst/>
              <a:ahLst/>
              <a:cxnLst/>
              <a:rect l="l" t="t" r="r" b="b"/>
              <a:pathLst>
                <a:path w="2482758" h="1083733">
                  <a:moveTo>
                    <a:pt x="0" y="0"/>
                  </a:moveTo>
                  <a:lnTo>
                    <a:pt x="2482758" y="0"/>
                  </a:lnTo>
                  <a:lnTo>
                    <a:pt x="2482758" y="1083733"/>
                  </a:lnTo>
                  <a:lnTo>
                    <a:pt x="0" y="1083733"/>
                  </a:lnTo>
                  <a:close/>
                </a:path>
              </a:pathLst>
            </a:custGeom>
            <a:solidFill>
              <a:srgbClr val="FFFFFF">
                <a:alpha val="51765"/>
              </a:srgbClr>
            </a:solidFill>
          </p:spPr>
        </p:sp>
        <p:sp>
          <p:nvSpPr>
            <p:cNvPr id="6" name="TextBox 6"/>
            <p:cNvSpPr txBox="1"/>
            <p:nvPr/>
          </p:nvSpPr>
          <p:spPr>
            <a:xfrm>
              <a:off x="0" y="47625"/>
              <a:ext cx="2482758" cy="1036108"/>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6267753" cy="8229600"/>
            <a:chOff x="0" y="0"/>
            <a:chExt cx="8357003" cy="10972800"/>
          </a:xfrm>
        </p:grpSpPr>
        <p:grpSp>
          <p:nvGrpSpPr>
            <p:cNvPr id="9" name="Group 9"/>
            <p:cNvGrpSpPr/>
            <p:nvPr/>
          </p:nvGrpSpPr>
          <p:grpSpPr>
            <a:xfrm>
              <a:off x="0" y="0"/>
              <a:ext cx="8357003" cy="10972800"/>
              <a:chOff x="0" y="0"/>
              <a:chExt cx="1650766" cy="2167467"/>
            </a:xfrm>
          </p:grpSpPr>
          <p:sp>
            <p:nvSpPr>
              <p:cNvPr id="10" name="Freeform 10"/>
              <p:cNvSpPr/>
              <p:nvPr/>
            </p:nvSpPr>
            <p:spPr>
              <a:xfrm>
                <a:off x="0" y="0"/>
                <a:ext cx="1650766" cy="2167467"/>
              </a:xfrm>
              <a:custGeom>
                <a:avLst/>
                <a:gdLst/>
                <a:ahLst/>
                <a:cxnLst/>
                <a:rect l="l" t="t" r="r" b="b"/>
                <a:pathLst>
                  <a:path w="1650766" h="2167467">
                    <a:moveTo>
                      <a:pt x="0" y="0"/>
                    </a:moveTo>
                    <a:lnTo>
                      <a:pt x="1650766" y="0"/>
                    </a:lnTo>
                    <a:lnTo>
                      <a:pt x="1650766" y="2167467"/>
                    </a:lnTo>
                    <a:lnTo>
                      <a:pt x="0" y="2167467"/>
                    </a:lnTo>
                    <a:close/>
                  </a:path>
                </a:pathLst>
              </a:custGeom>
              <a:solidFill>
                <a:srgbClr val="FFFFFF">
                  <a:alpha val="51765"/>
                </a:srgbClr>
              </a:solidFill>
            </p:spPr>
          </p:sp>
          <p:sp>
            <p:nvSpPr>
              <p:cNvPr id="11" name="TextBox 11"/>
              <p:cNvSpPr txBox="1"/>
              <p:nvPr/>
            </p:nvSpPr>
            <p:spPr>
              <a:xfrm>
                <a:off x="0" y="47625"/>
                <a:ext cx="1650766"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344882" y="349178"/>
              <a:ext cx="7667240" cy="10274445"/>
            </a:xfrm>
            <a:custGeom>
              <a:avLst/>
              <a:gdLst/>
              <a:ahLst/>
              <a:cxnLst/>
              <a:rect l="l" t="t" r="r" b="b"/>
              <a:pathLst>
                <a:path w="7667240" h="10274445">
                  <a:moveTo>
                    <a:pt x="0" y="0"/>
                  </a:moveTo>
                  <a:lnTo>
                    <a:pt x="7667240" y="0"/>
                  </a:lnTo>
                  <a:lnTo>
                    <a:pt x="7667240" y="10274444"/>
                  </a:lnTo>
                  <a:lnTo>
                    <a:pt x="0" y="10274444"/>
                  </a:lnTo>
                  <a:lnTo>
                    <a:pt x="0" y="0"/>
                  </a:lnTo>
                  <a:close/>
                </a:path>
              </a:pathLst>
            </a:custGeom>
            <a:blipFill>
              <a:blip r:embed="rId7"/>
              <a:stretch>
                <a:fillRect/>
              </a:stretch>
            </a:blipFill>
          </p:spPr>
        </p:sp>
      </p:grpSp>
      <p:sp>
        <p:nvSpPr>
          <p:cNvPr id="13" name="TextBox 13"/>
          <p:cNvSpPr txBox="1"/>
          <p:nvPr/>
        </p:nvSpPr>
        <p:spPr>
          <a:xfrm>
            <a:off x="8537293" y="1542263"/>
            <a:ext cx="3203938"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Zendaya</a:t>
            </a:r>
          </a:p>
        </p:txBody>
      </p:sp>
      <p:sp>
        <p:nvSpPr>
          <p:cNvPr id="14" name="TextBox 14"/>
          <p:cNvSpPr txBox="1"/>
          <p:nvPr/>
        </p:nvSpPr>
        <p:spPr>
          <a:xfrm>
            <a:off x="8537293" y="2514443"/>
            <a:ext cx="7733162" cy="1953897"/>
          </a:xfrm>
          <a:prstGeom prst="rect">
            <a:avLst/>
          </a:prstGeom>
        </p:spPr>
        <p:txBody>
          <a:bodyPr lIns="0" tIns="0" rIns="0" bIns="0" rtlCol="0" anchor="t">
            <a:spAutoFit/>
          </a:bodyPr>
          <a:lstStyle/>
          <a:p>
            <a:pPr marL="0" lvl="0" indent="0" algn="just">
              <a:lnSpc>
                <a:spcPts val="5179"/>
              </a:lnSpc>
              <a:spcBef>
                <a:spcPct val="0"/>
              </a:spcBef>
            </a:pPr>
            <a:r>
              <a:rPr lang="en-US" sz="3699" b="1">
                <a:solidFill>
                  <a:srgbClr val="17103E"/>
                </a:solidFill>
                <a:latin typeface="Anonymous Pro Bold"/>
                <a:ea typeface="Anonymous Pro Bold"/>
                <a:cs typeface="Anonymous Pro Bold"/>
                <a:sym typeface="Anonymous Pro Bold"/>
              </a:rPr>
              <a:t>Actress and singer, known for roles in Spider-Man movies and Euphoria.</a:t>
            </a:r>
          </a:p>
        </p:txBody>
      </p:sp>
      <p:sp>
        <p:nvSpPr>
          <p:cNvPr id="15" name="TextBox 15"/>
          <p:cNvSpPr txBox="1"/>
          <p:nvPr/>
        </p:nvSpPr>
        <p:spPr>
          <a:xfrm>
            <a:off x="7899789" y="5219700"/>
            <a:ext cx="9303636" cy="497840"/>
          </a:xfrm>
          <a:prstGeom prst="rect">
            <a:avLst/>
          </a:prstGeom>
        </p:spPr>
        <p:txBody>
          <a:bodyPr lIns="0" tIns="0" rIns="0" bIns="0" rtlCol="0" anchor="t">
            <a:spAutoFit/>
          </a:bodyPr>
          <a:lstStyle/>
          <a:p>
            <a:pPr marL="0" lvl="0" indent="0" algn="l">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en.wikipedia.org/wiki/en:Cond%C3%A9_Nast"/>
              </a:rPr>
              <a:t>Condé Nast</a:t>
            </a:r>
            <a:r>
              <a:rPr lang="en-US" sz="1400" b="1">
                <a:solidFill>
                  <a:srgbClr val="FFFFFF"/>
                </a:solidFill>
                <a:latin typeface="Anonymous Pro Bold"/>
                <a:ea typeface="Anonymous Pro Bold"/>
                <a:cs typeface="Anonymous Pro Bold"/>
                <a:sym typeface="Anonymous Pro Bold"/>
              </a:rPr>
              <a:t> (through </a:t>
            </a:r>
            <a:r>
              <a:rPr lang="en-US" sz="1400" b="1" u="sng">
                <a:solidFill>
                  <a:srgbClr val="FFFFFF"/>
                </a:solidFill>
                <a:latin typeface="Anonymous Pro Bold"/>
                <a:ea typeface="Anonymous Pro Bold"/>
                <a:cs typeface="Anonymous Pro Bold"/>
                <a:sym typeface="Anonymous Pro Bold"/>
                <a:hlinkClick r:id="rId9" tooltip="https://www.wikidata.org/wiki/Q60643482"/>
              </a:rPr>
              <a:t>Vogue Taiwan</a:t>
            </a:r>
            <a:r>
              <a:rPr lang="en-US" sz="1400" b="1">
                <a:solidFill>
                  <a:srgbClr val="FFFFFF"/>
                </a:solidFill>
                <a:latin typeface="Anonymous Pro Bold"/>
                <a:ea typeface="Anonymous Pro Bold"/>
                <a:cs typeface="Anonymous Pro Bold"/>
                <a:sym typeface="Anonymous Pro Bold"/>
              </a:rPr>
              <a:t>),</a:t>
            </a:r>
            <a:r>
              <a:rPr lang="en-US" sz="1400">
                <a:solidFill>
                  <a:srgbClr val="FFFFFF"/>
                </a:solidFill>
                <a:latin typeface="Anonymous Pro"/>
                <a:ea typeface="Anonymous Pro"/>
                <a:cs typeface="Anonymous Pro"/>
                <a:sym typeface="Anonymous Pro"/>
              </a:rPr>
              <a:t> licensed under </a:t>
            </a:r>
            <a:r>
              <a:rPr lang="en-US" sz="1400" u="sng">
                <a:solidFill>
                  <a:srgbClr val="FFFFFF"/>
                </a:solidFill>
                <a:latin typeface="Anonymous Pro"/>
                <a:ea typeface="Anonymous Pro"/>
                <a:cs typeface="Anonymous Pro"/>
                <a:sym typeface="Anonymous Pro"/>
                <a:hlinkClick r:id="rId10" tooltip="https://en.wikipedia.org/wiki/en:Creative_Commons"/>
              </a:rPr>
              <a:t>Creative Commons</a:t>
            </a:r>
            <a:r>
              <a:rPr lang="en-US" sz="1400">
                <a:solidFill>
                  <a:srgbClr val="FFFFFF"/>
                </a:solidFill>
                <a:latin typeface="Anonymous Pro"/>
                <a:ea typeface="Anonymous Pro"/>
                <a:cs typeface="Anonymous Pro"/>
                <a:sym typeface="Anonymous Pro"/>
              </a:rPr>
              <a:t> </a:t>
            </a:r>
            <a:r>
              <a:rPr lang="en-US" sz="1400" u="sng">
                <a:solidFill>
                  <a:srgbClr val="FFFFFF"/>
                </a:solidFill>
                <a:latin typeface="Anonymous Pro"/>
                <a:ea typeface="Anonymous Pro"/>
                <a:cs typeface="Anonymous Pro"/>
                <a:sym typeface="Anonymous Pro"/>
                <a:hlinkClick r:id="rId11" tooltip="https://creativecommons.org/licenses/by/3.0/deed.en"/>
              </a:rPr>
              <a:t>Attribution 3.0 Unported</a:t>
            </a:r>
            <a:r>
              <a:rPr lang="en-US" sz="1400">
                <a:solidFill>
                  <a:srgbClr val="FFFFFF"/>
                </a:solidFill>
                <a:latin typeface="Anonymous Pro"/>
                <a:ea typeface="Anonymous Pro"/>
                <a:cs typeface="Anonymous Pro"/>
                <a:sym typeface="Anonymous Pro"/>
              </a:rPr>
              <a:t>, via </a:t>
            </a:r>
            <a:r>
              <a:rPr lang="en-US" sz="1400" u="sng">
                <a:solidFill>
                  <a:srgbClr val="FFFFFF"/>
                </a:solidFill>
                <a:latin typeface="Anonymous Pro"/>
                <a:ea typeface="Anonymous Pro"/>
                <a:cs typeface="Anonymous Pro"/>
                <a:sym typeface="Anonymous Pro"/>
                <a:hlinkClick r:id="rId12" tooltip="https://commons.wikimedia.org/wiki/File:Marie_Curie_in_Laboratory.jpg"/>
              </a:rPr>
              <a:t>Wikimedia Commons</a:t>
            </a:r>
          </a:p>
        </p:txBody>
      </p:sp>
      <p:grpSp>
        <p:nvGrpSpPr>
          <p:cNvPr id="16" name="Group 16"/>
          <p:cNvGrpSpPr/>
          <p:nvPr/>
        </p:nvGrpSpPr>
        <p:grpSpPr>
          <a:xfrm>
            <a:off x="15337484"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3"/>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968973" y="1028700"/>
            <a:ext cx="6290327" cy="5246028"/>
            <a:chOff x="0" y="0"/>
            <a:chExt cx="1656712" cy="1381670"/>
          </a:xfrm>
        </p:grpSpPr>
        <p:sp>
          <p:nvSpPr>
            <p:cNvPr id="5" name="Freeform 5"/>
            <p:cNvSpPr/>
            <p:nvPr/>
          </p:nvSpPr>
          <p:spPr>
            <a:xfrm>
              <a:off x="0" y="0"/>
              <a:ext cx="1656712" cy="1381670"/>
            </a:xfrm>
            <a:custGeom>
              <a:avLst/>
              <a:gdLst/>
              <a:ahLst/>
              <a:cxnLst/>
              <a:rect l="l" t="t" r="r" b="b"/>
              <a:pathLst>
                <a:path w="1656712" h="1381670">
                  <a:moveTo>
                    <a:pt x="0" y="0"/>
                  </a:moveTo>
                  <a:lnTo>
                    <a:pt x="1656712" y="0"/>
                  </a:lnTo>
                  <a:lnTo>
                    <a:pt x="1656712" y="1381670"/>
                  </a:lnTo>
                  <a:lnTo>
                    <a:pt x="0" y="1381670"/>
                  </a:lnTo>
                  <a:close/>
                </a:path>
              </a:pathLst>
            </a:custGeom>
            <a:solidFill>
              <a:srgbClr val="FFFFFF">
                <a:alpha val="51765"/>
              </a:srgbClr>
            </a:solidFill>
          </p:spPr>
        </p:sp>
        <p:sp>
          <p:nvSpPr>
            <p:cNvPr id="6" name="TextBox 6"/>
            <p:cNvSpPr txBox="1"/>
            <p:nvPr/>
          </p:nvSpPr>
          <p:spPr>
            <a:xfrm>
              <a:off x="0" y="47625"/>
              <a:ext cx="1656712" cy="1334045"/>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9618252" cy="8229600"/>
            <a:chOff x="0" y="0"/>
            <a:chExt cx="12824336" cy="10972800"/>
          </a:xfrm>
        </p:grpSpPr>
        <p:grpSp>
          <p:nvGrpSpPr>
            <p:cNvPr id="9" name="Group 9"/>
            <p:cNvGrpSpPr/>
            <p:nvPr/>
          </p:nvGrpSpPr>
          <p:grpSpPr>
            <a:xfrm>
              <a:off x="0" y="0"/>
              <a:ext cx="12824336" cy="10972800"/>
              <a:chOff x="0" y="0"/>
              <a:chExt cx="2533202" cy="2167467"/>
            </a:xfrm>
          </p:grpSpPr>
          <p:sp>
            <p:nvSpPr>
              <p:cNvPr id="10" name="Freeform 10"/>
              <p:cNvSpPr/>
              <p:nvPr/>
            </p:nvSpPr>
            <p:spPr>
              <a:xfrm>
                <a:off x="0" y="0"/>
                <a:ext cx="2533202" cy="2167467"/>
              </a:xfrm>
              <a:custGeom>
                <a:avLst/>
                <a:gdLst/>
                <a:ahLst/>
                <a:cxnLst/>
                <a:rect l="l" t="t" r="r" b="b"/>
                <a:pathLst>
                  <a:path w="2533202" h="2167467">
                    <a:moveTo>
                      <a:pt x="0" y="0"/>
                    </a:moveTo>
                    <a:lnTo>
                      <a:pt x="2533202" y="0"/>
                    </a:lnTo>
                    <a:lnTo>
                      <a:pt x="2533202" y="2167467"/>
                    </a:lnTo>
                    <a:lnTo>
                      <a:pt x="0" y="2167467"/>
                    </a:lnTo>
                    <a:close/>
                  </a:path>
                </a:pathLst>
              </a:custGeom>
              <a:solidFill>
                <a:srgbClr val="FFFFFF">
                  <a:alpha val="51765"/>
                </a:srgbClr>
              </a:solidFill>
            </p:spPr>
          </p:sp>
          <p:sp>
            <p:nvSpPr>
              <p:cNvPr id="11" name="TextBox 11"/>
              <p:cNvSpPr txBox="1"/>
              <p:nvPr/>
            </p:nvSpPr>
            <p:spPr>
              <a:xfrm>
                <a:off x="0" y="47625"/>
                <a:ext cx="2533202"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291023" y="329486"/>
              <a:ext cx="12242291" cy="10313829"/>
            </a:xfrm>
            <a:custGeom>
              <a:avLst/>
              <a:gdLst/>
              <a:ahLst/>
              <a:cxnLst/>
              <a:rect l="l" t="t" r="r" b="b"/>
              <a:pathLst>
                <a:path w="12242291" h="10313829">
                  <a:moveTo>
                    <a:pt x="0" y="0"/>
                  </a:moveTo>
                  <a:lnTo>
                    <a:pt x="12242291" y="0"/>
                  </a:lnTo>
                  <a:lnTo>
                    <a:pt x="12242291" y="10313828"/>
                  </a:lnTo>
                  <a:lnTo>
                    <a:pt x="0" y="10313828"/>
                  </a:lnTo>
                  <a:lnTo>
                    <a:pt x="0" y="0"/>
                  </a:lnTo>
                  <a:close/>
                </a:path>
              </a:pathLst>
            </a:custGeom>
            <a:blipFill>
              <a:blip r:embed="rId7"/>
              <a:stretch>
                <a:fillRect/>
              </a:stretch>
            </a:blipFill>
          </p:spPr>
        </p:sp>
      </p:grpSp>
      <p:sp>
        <p:nvSpPr>
          <p:cNvPr id="13" name="TextBox 13"/>
          <p:cNvSpPr txBox="1"/>
          <p:nvPr/>
        </p:nvSpPr>
        <p:spPr>
          <a:xfrm>
            <a:off x="11635702" y="1477630"/>
            <a:ext cx="4956870" cy="936625"/>
          </a:xfrm>
          <a:prstGeom prst="rect">
            <a:avLst/>
          </a:prstGeom>
        </p:spPr>
        <p:txBody>
          <a:bodyPr lIns="0" tIns="0" rIns="0" bIns="0" rtlCol="0" anchor="t">
            <a:spAutoFit/>
          </a:bodyPr>
          <a:lstStyle/>
          <a:p>
            <a:pPr marL="0" lvl="0" indent="0" algn="ctr">
              <a:lnSpc>
                <a:spcPts val="7699"/>
              </a:lnSpc>
              <a:spcBef>
                <a:spcPct val="0"/>
              </a:spcBef>
            </a:pPr>
            <a:r>
              <a:rPr lang="en-US" sz="5499" b="1">
                <a:solidFill>
                  <a:srgbClr val="FFFFFF"/>
                </a:solidFill>
                <a:latin typeface="Anonymous Pro Bold"/>
                <a:ea typeface="Anonymous Pro Bold"/>
                <a:cs typeface="Anonymous Pro Bold"/>
                <a:sym typeface="Anonymous Pro Bold"/>
              </a:rPr>
              <a:t>Gitanjali Rao</a:t>
            </a:r>
          </a:p>
        </p:txBody>
      </p:sp>
      <p:sp>
        <p:nvSpPr>
          <p:cNvPr id="14" name="TextBox 14"/>
          <p:cNvSpPr txBox="1"/>
          <p:nvPr/>
        </p:nvSpPr>
        <p:spPr>
          <a:xfrm>
            <a:off x="11555933" y="2553617"/>
            <a:ext cx="5116406" cy="3124201"/>
          </a:xfrm>
          <a:prstGeom prst="rect">
            <a:avLst/>
          </a:prstGeom>
        </p:spPr>
        <p:txBody>
          <a:bodyPr lIns="0" tIns="0" rIns="0" bIns="0" rtlCol="0" anchor="t">
            <a:spAutoFit/>
          </a:bodyPr>
          <a:lstStyle/>
          <a:p>
            <a:pPr marL="0" lvl="0" indent="0" algn="just">
              <a:lnSpc>
                <a:spcPts val="4199"/>
              </a:lnSpc>
              <a:spcBef>
                <a:spcPct val="0"/>
              </a:spcBef>
            </a:pPr>
            <a:r>
              <a:rPr lang="en-US" sz="2999" b="1">
                <a:solidFill>
                  <a:srgbClr val="17103E"/>
                </a:solidFill>
                <a:latin typeface="Anonymous Pro Bold"/>
                <a:ea typeface="Anonymous Pro Bold"/>
                <a:cs typeface="Anonymous Pro Bold"/>
                <a:sym typeface="Anonymous Pro Bold"/>
              </a:rPr>
              <a:t>Teen scientist and inventor, TIME’s Kid of the Year 2020, known for her innovations in water quality testing and cyberbullying detection.</a:t>
            </a:r>
          </a:p>
        </p:txBody>
      </p:sp>
      <p:sp>
        <p:nvSpPr>
          <p:cNvPr id="15" name="TextBox 15"/>
          <p:cNvSpPr txBox="1"/>
          <p:nvPr/>
        </p:nvSpPr>
        <p:spPr>
          <a:xfrm>
            <a:off x="11026583" y="6321653"/>
            <a:ext cx="6127100" cy="497840"/>
          </a:xfrm>
          <a:prstGeom prst="rect">
            <a:avLst/>
          </a:prstGeom>
        </p:spPr>
        <p:txBody>
          <a:bodyPr lIns="0" tIns="0" rIns="0" bIns="0" rtlCol="0" anchor="t">
            <a:spAutoFit/>
          </a:bodyPr>
          <a:lstStyle/>
          <a:p>
            <a:pPr marL="0" lvl="0" indent="0" algn="just">
              <a:lnSpc>
                <a:spcPts val="1960"/>
              </a:lnSpc>
              <a:spcBef>
                <a:spcPct val="0"/>
              </a:spcBef>
            </a:pPr>
            <a:r>
              <a:rPr lang="en-US" sz="1400" b="1" dirty="0">
                <a:solidFill>
                  <a:srgbClr val="FFFFFF"/>
                </a:solidFill>
                <a:latin typeface="Anonymous Pro Bold"/>
                <a:ea typeface="Anonymous Pro Bold"/>
                <a:cs typeface="Anonymous Pro Bold"/>
                <a:sym typeface="Anonymous Pro Bold"/>
              </a:rPr>
              <a:t>By </a:t>
            </a:r>
            <a:r>
              <a:rPr lang="en-US" sz="1400" b="1" u="sng" dirty="0" err="1">
                <a:solidFill>
                  <a:srgbClr val="FFFFFF"/>
                </a:solidFill>
                <a:latin typeface="Anonymous Pro Bold"/>
                <a:ea typeface="Anonymous Pro Bold"/>
                <a:cs typeface="Anonymous Pro Bold"/>
                <a:sym typeface="Anonymous Pro Bold"/>
                <a:hlinkClick r:id="rId8" tooltip="https://commons.wikimedia.org/w/index.php?title=User:Ramachb&amp;action=edit&amp;redlink=1"/>
              </a:rPr>
              <a:t>Ramachb</a:t>
            </a:r>
            <a:r>
              <a:rPr lang="en-US" sz="1400" dirty="0">
                <a:solidFill>
                  <a:srgbClr val="FFFFFF"/>
                </a:solidFill>
                <a:latin typeface="Anonymous Pro"/>
                <a:ea typeface="Anonymous Pro"/>
                <a:cs typeface="Anonymous Pro"/>
                <a:sym typeface="Anonymous Pro"/>
              </a:rPr>
              <a:t> licensed under      </a:t>
            </a:r>
            <a:r>
              <a:rPr lang="en-US" sz="1400" u="sng" dirty="0">
                <a:solidFill>
                  <a:srgbClr val="FFFFFF"/>
                </a:solidFill>
                <a:latin typeface="Anonymous Pro"/>
                <a:ea typeface="Anonymous Pro"/>
                <a:cs typeface="Anonymous Pro"/>
                <a:sym typeface="Anonymous Pro"/>
                <a:hlinkClick r:id="rId9" tooltip="https://en.wikipedia.org/wiki/en:Creative_Commons"/>
              </a:rPr>
              <a:t>Creative Commons</a:t>
            </a:r>
            <a:r>
              <a:rPr lang="en-US" sz="1400" dirty="0">
                <a:solidFill>
                  <a:srgbClr val="FFFFFF"/>
                </a:solidFill>
                <a:latin typeface="Anonymous Pro"/>
                <a:ea typeface="Anonymous Pro"/>
                <a:cs typeface="Anonymous Pro"/>
                <a:sym typeface="Anonymous Pro"/>
              </a:rPr>
              <a:t> </a:t>
            </a:r>
            <a:r>
              <a:rPr lang="en-US" sz="1400" u="sng" dirty="0">
                <a:solidFill>
                  <a:srgbClr val="FFFFFF"/>
                </a:solidFill>
                <a:latin typeface="Anonymous Pro"/>
                <a:ea typeface="Anonymous Pro"/>
                <a:cs typeface="Anonymous Pro"/>
                <a:sym typeface="Anonymous Pro"/>
                <a:hlinkClick r:id="rId10" tooltip="https://creativecommons.org/licenses/by-sa/4.0/deed.en"/>
              </a:rPr>
              <a:t>Attribution-Share Alike 4.0 International</a:t>
            </a:r>
            <a:r>
              <a:rPr lang="en-US" sz="1400" dirty="0">
                <a:solidFill>
                  <a:srgbClr val="FFFFFF"/>
                </a:solidFill>
                <a:latin typeface="Anonymous Pro"/>
                <a:ea typeface="Anonymous Pro"/>
                <a:cs typeface="Anonymous Pro"/>
                <a:sym typeface="Anonymous Pro"/>
              </a:rPr>
              <a:t>, via </a:t>
            </a:r>
            <a:r>
              <a:rPr lang="en-US" sz="1400" u="sng" dirty="0">
                <a:solidFill>
                  <a:srgbClr val="FFFFFF"/>
                </a:solidFill>
                <a:latin typeface="Anonymous Pro"/>
                <a:ea typeface="Anonymous Pro"/>
                <a:cs typeface="Anonymous Pro"/>
                <a:sym typeface="Anonymous Pro"/>
                <a:hlinkClick r:id="rId11" tooltip="https://commons.wikimedia.org/wiki/File:Marie_Curie_in_Laboratory.jpg"/>
              </a:rPr>
              <a:t>Wikimedia Commons</a:t>
            </a:r>
            <a:r>
              <a:rPr lang="en-US" sz="1400" dirty="0">
                <a:solidFill>
                  <a:srgbClr val="FFFFFF"/>
                </a:solidFill>
                <a:latin typeface="Anonymous Pro"/>
                <a:ea typeface="Anonymous Pro"/>
                <a:cs typeface="Anonymous Pro"/>
                <a:sym typeface="Anonymous Pro"/>
              </a:rPr>
              <a:t>. </a:t>
            </a:r>
          </a:p>
        </p:txBody>
      </p:sp>
      <p:grpSp>
        <p:nvGrpSpPr>
          <p:cNvPr id="16" name="Group 16"/>
          <p:cNvGrpSpPr/>
          <p:nvPr/>
        </p:nvGrpSpPr>
        <p:grpSpPr>
          <a:xfrm>
            <a:off x="15393358"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2"/>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7077385" y="1028700"/>
            <a:ext cx="10181915" cy="5691737"/>
            <a:chOff x="0" y="0"/>
            <a:chExt cx="2681657" cy="1499058"/>
          </a:xfrm>
        </p:grpSpPr>
        <p:sp>
          <p:nvSpPr>
            <p:cNvPr id="5" name="Freeform 5"/>
            <p:cNvSpPr/>
            <p:nvPr/>
          </p:nvSpPr>
          <p:spPr>
            <a:xfrm>
              <a:off x="0" y="0"/>
              <a:ext cx="2681657" cy="1499058"/>
            </a:xfrm>
            <a:custGeom>
              <a:avLst/>
              <a:gdLst/>
              <a:ahLst/>
              <a:cxnLst/>
              <a:rect l="l" t="t" r="r" b="b"/>
              <a:pathLst>
                <a:path w="2681657" h="1499058">
                  <a:moveTo>
                    <a:pt x="0" y="0"/>
                  </a:moveTo>
                  <a:lnTo>
                    <a:pt x="2681657" y="0"/>
                  </a:lnTo>
                  <a:lnTo>
                    <a:pt x="2681657" y="1499058"/>
                  </a:lnTo>
                  <a:lnTo>
                    <a:pt x="0" y="1499058"/>
                  </a:lnTo>
                  <a:close/>
                </a:path>
              </a:pathLst>
            </a:custGeom>
            <a:solidFill>
              <a:srgbClr val="FFFFFF">
                <a:alpha val="51765"/>
              </a:srgbClr>
            </a:solidFill>
          </p:spPr>
        </p:sp>
        <p:sp>
          <p:nvSpPr>
            <p:cNvPr id="6" name="TextBox 6"/>
            <p:cNvSpPr txBox="1"/>
            <p:nvPr/>
          </p:nvSpPr>
          <p:spPr>
            <a:xfrm>
              <a:off x="0" y="47625"/>
              <a:ext cx="2681657" cy="1451433"/>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5648845" cy="8229600"/>
            <a:chOff x="0" y="0"/>
            <a:chExt cx="7531793" cy="10972800"/>
          </a:xfrm>
        </p:grpSpPr>
        <p:grpSp>
          <p:nvGrpSpPr>
            <p:cNvPr id="9" name="Group 9"/>
            <p:cNvGrpSpPr/>
            <p:nvPr/>
          </p:nvGrpSpPr>
          <p:grpSpPr>
            <a:xfrm>
              <a:off x="0" y="0"/>
              <a:ext cx="7531793" cy="10972800"/>
              <a:chOff x="0" y="0"/>
              <a:chExt cx="1487762" cy="2167467"/>
            </a:xfrm>
          </p:grpSpPr>
          <p:sp>
            <p:nvSpPr>
              <p:cNvPr id="10" name="Freeform 10"/>
              <p:cNvSpPr/>
              <p:nvPr/>
            </p:nvSpPr>
            <p:spPr>
              <a:xfrm>
                <a:off x="0" y="0"/>
                <a:ext cx="1487762" cy="2167467"/>
              </a:xfrm>
              <a:custGeom>
                <a:avLst/>
                <a:gdLst/>
                <a:ahLst/>
                <a:cxnLst/>
                <a:rect l="l" t="t" r="r" b="b"/>
                <a:pathLst>
                  <a:path w="1487762" h="2167467">
                    <a:moveTo>
                      <a:pt x="0" y="0"/>
                    </a:moveTo>
                    <a:lnTo>
                      <a:pt x="1487762" y="0"/>
                    </a:lnTo>
                    <a:lnTo>
                      <a:pt x="1487762" y="2167467"/>
                    </a:lnTo>
                    <a:lnTo>
                      <a:pt x="0" y="2167467"/>
                    </a:lnTo>
                    <a:close/>
                  </a:path>
                </a:pathLst>
              </a:custGeom>
              <a:solidFill>
                <a:srgbClr val="FFFFFF">
                  <a:alpha val="51765"/>
                </a:srgbClr>
              </a:solidFill>
            </p:spPr>
          </p:sp>
          <p:sp>
            <p:nvSpPr>
              <p:cNvPr id="11" name="TextBox 11"/>
              <p:cNvSpPr txBox="1"/>
              <p:nvPr/>
            </p:nvSpPr>
            <p:spPr>
              <a:xfrm>
                <a:off x="0" y="47625"/>
                <a:ext cx="1487762"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330234" y="345758"/>
              <a:ext cx="6871324" cy="10281283"/>
            </a:xfrm>
            <a:custGeom>
              <a:avLst/>
              <a:gdLst/>
              <a:ahLst/>
              <a:cxnLst/>
              <a:rect l="l" t="t" r="r" b="b"/>
              <a:pathLst>
                <a:path w="6871324" h="10281283">
                  <a:moveTo>
                    <a:pt x="0" y="0"/>
                  </a:moveTo>
                  <a:lnTo>
                    <a:pt x="6871325" y="0"/>
                  </a:lnTo>
                  <a:lnTo>
                    <a:pt x="6871325" y="10281284"/>
                  </a:lnTo>
                  <a:lnTo>
                    <a:pt x="0" y="10281284"/>
                  </a:lnTo>
                  <a:lnTo>
                    <a:pt x="0" y="0"/>
                  </a:lnTo>
                  <a:close/>
                </a:path>
              </a:pathLst>
            </a:custGeom>
            <a:blipFill>
              <a:blip r:embed="rId7"/>
              <a:stretch>
                <a:fillRect/>
              </a:stretch>
            </a:blipFill>
          </p:spPr>
        </p:sp>
      </p:grpSp>
      <p:sp>
        <p:nvSpPr>
          <p:cNvPr id="13" name="TextBox 13"/>
          <p:cNvSpPr txBox="1"/>
          <p:nvPr/>
        </p:nvSpPr>
        <p:spPr>
          <a:xfrm>
            <a:off x="7692918" y="1336237"/>
            <a:ext cx="4956870"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Sara Al Amiri</a:t>
            </a:r>
          </a:p>
        </p:txBody>
      </p:sp>
      <p:sp>
        <p:nvSpPr>
          <p:cNvPr id="14" name="TextBox 14"/>
          <p:cNvSpPr txBox="1"/>
          <p:nvPr/>
        </p:nvSpPr>
        <p:spPr>
          <a:xfrm>
            <a:off x="7692918" y="2496245"/>
            <a:ext cx="8950850" cy="3648076"/>
          </a:xfrm>
          <a:prstGeom prst="rect">
            <a:avLst/>
          </a:prstGeom>
        </p:spPr>
        <p:txBody>
          <a:bodyPr lIns="0" tIns="0" rIns="0" bIns="0" rtlCol="0" anchor="t">
            <a:spAutoFit/>
          </a:bodyPr>
          <a:lstStyle/>
          <a:p>
            <a:pPr marL="0" lvl="0" indent="0" algn="just">
              <a:lnSpc>
                <a:spcPts val="4199"/>
              </a:lnSpc>
              <a:spcBef>
                <a:spcPct val="0"/>
              </a:spcBef>
            </a:pPr>
            <a:r>
              <a:rPr lang="en-US" sz="2999" b="1">
                <a:solidFill>
                  <a:srgbClr val="17103E"/>
                </a:solidFill>
                <a:latin typeface="Anonymous Pro Bold"/>
                <a:ea typeface="Anonymous Pro Bold"/>
                <a:cs typeface="Anonymous Pro Bold"/>
                <a:sym typeface="Anonymous Pro Bold"/>
              </a:rPr>
              <a:t>Former Minister of State for Advanced Technology within the Ministry of Industry and Advanced Technology in the United Arab Emirates  (UAE) government. Current Minister of Education, chair of the UAE Space Agency, and Deputy Project Manager of the Emirates Mars Mission.</a:t>
            </a:r>
          </a:p>
        </p:txBody>
      </p:sp>
      <p:sp>
        <p:nvSpPr>
          <p:cNvPr id="15" name="TextBox 15"/>
          <p:cNvSpPr txBox="1"/>
          <p:nvPr/>
        </p:nvSpPr>
        <p:spPr>
          <a:xfrm>
            <a:off x="7175455" y="6759150"/>
            <a:ext cx="8792591" cy="25019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www.flickr.com/photos/yglvoices/48177030097/"/>
              </a:rPr>
              <a:t>Sikarin Fon Thanachaiary</a:t>
            </a:r>
            <a:r>
              <a:rPr lang="en-US" sz="1400" b="1">
                <a:solidFill>
                  <a:srgbClr val="FFFFFF"/>
                </a:solidFill>
                <a:latin typeface="Anonymous Pro Bold"/>
                <a:ea typeface="Anonymous Pro Bold"/>
                <a:cs typeface="Anonymous Pro Bold"/>
                <a:sym typeface="Anonymous Pro Bold"/>
              </a:rPr>
              <a:t> - Foundations World Economic Forum - licensed under </a:t>
            </a:r>
            <a:r>
              <a:rPr lang="en-US" sz="1400" b="1" u="sng">
                <a:solidFill>
                  <a:srgbClr val="FFFFFF"/>
                </a:solidFill>
                <a:latin typeface="Anonymous Pro Bold"/>
                <a:ea typeface="Anonymous Pro Bold"/>
                <a:cs typeface="Anonymous Pro Bold"/>
                <a:sym typeface="Anonymous Pro Bold"/>
                <a:hlinkClick r:id="rId9" tooltip="https://commons.wikimedia.org/w/index.php?curid=80949483"/>
              </a:rPr>
              <a:t>CC BY 2.0</a:t>
            </a:r>
          </a:p>
        </p:txBody>
      </p:sp>
      <p:grpSp>
        <p:nvGrpSpPr>
          <p:cNvPr id="16" name="Group 16"/>
          <p:cNvGrpSpPr/>
          <p:nvPr/>
        </p:nvGrpSpPr>
        <p:grpSpPr>
          <a:xfrm>
            <a:off x="15393358"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0"/>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536886" y="4591737"/>
            <a:ext cx="10228083" cy="9333126"/>
          </a:xfrm>
          <a:custGeom>
            <a:avLst/>
            <a:gdLst/>
            <a:ahLst/>
            <a:cxnLst/>
            <a:rect l="l" t="t" r="r" b="b"/>
            <a:pathLst>
              <a:path w="10228083" h="9333126">
                <a:moveTo>
                  <a:pt x="0" y="0"/>
                </a:moveTo>
                <a:lnTo>
                  <a:pt x="10228084" y="0"/>
                </a:lnTo>
                <a:lnTo>
                  <a:pt x="10228084" y="9333126"/>
                </a:lnTo>
                <a:lnTo>
                  <a:pt x="0" y="933312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740577" y="-3119118"/>
            <a:ext cx="9094847" cy="9045238"/>
          </a:xfrm>
          <a:custGeom>
            <a:avLst/>
            <a:gdLst/>
            <a:ahLst/>
            <a:cxnLst/>
            <a:rect l="l" t="t" r="r" b="b"/>
            <a:pathLst>
              <a:path w="9094847" h="9045238">
                <a:moveTo>
                  <a:pt x="0" y="0"/>
                </a:moveTo>
                <a:lnTo>
                  <a:pt x="9094846" y="0"/>
                </a:lnTo>
                <a:lnTo>
                  <a:pt x="9094846"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alpha val="51765"/>
              </a:srgbClr>
            </a:solidFill>
          </p:spPr>
        </p:sp>
        <p:sp>
          <p:nvSpPr>
            <p:cNvPr id="7" name="TextBox 7"/>
            <p:cNvSpPr txBox="1"/>
            <p:nvPr/>
          </p:nvSpPr>
          <p:spPr>
            <a:xfrm>
              <a:off x="0" y="47625"/>
              <a:ext cx="4274726" cy="2119842"/>
            </a:xfrm>
            <a:prstGeom prst="rect">
              <a:avLst/>
            </a:prstGeom>
          </p:spPr>
          <p:txBody>
            <a:bodyPr lIns="50800" tIns="50800" rIns="50800" bIns="50800" rtlCol="0" anchor="ctr"/>
            <a:lstStyle/>
            <a:p>
              <a:pPr algn="ctr">
                <a:lnSpc>
                  <a:spcPts val="2260"/>
                </a:lnSpc>
              </a:pPr>
              <a:endParaRPr/>
            </a:p>
          </p:txBody>
        </p:sp>
      </p:grpSp>
      <p:sp>
        <p:nvSpPr>
          <p:cNvPr id="8" name="Freeform 8"/>
          <p:cNvSpPr/>
          <p:nvPr/>
        </p:nvSpPr>
        <p:spPr>
          <a:xfrm>
            <a:off x="1577156" y="1403501"/>
            <a:ext cx="2346510" cy="1763088"/>
          </a:xfrm>
          <a:custGeom>
            <a:avLst/>
            <a:gdLst/>
            <a:ahLst/>
            <a:cxnLst/>
            <a:rect l="l" t="t" r="r" b="b"/>
            <a:pathLst>
              <a:path w="2346510" h="1763088">
                <a:moveTo>
                  <a:pt x="0" y="0"/>
                </a:moveTo>
                <a:lnTo>
                  <a:pt x="2346510" y="0"/>
                </a:lnTo>
                <a:lnTo>
                  <a:pt x="2346510" y="1763088"/>
                </a:lnTo>
                <a:lnTo>
                  <a:pt x="0" y="1763088"/>
                </a:lnTo>
                <a:lnTo>
                  <a:pt x="0" y="0"/>
                </a:lnTo>
                <a:close/>
              </a:path>
            </a:pathLst>
          </a:custGeom>
          <a:blipFill>
            <a:blip r:embed="rId7"/>
            <a:stretch>
              <a:fillRect/>
            </a:stretch>
          </a:blipFill>
        </p:spPr>
      </p:sp>
      <p:sp>
        <p:nvSpPr>
          <p:cNvPr id="9" name="Freeform 9"/>
          <p:cNvSpPr/>
          <p:nvPr/>
        </p:nvSpPr>
        <p:spPr>
          <a:xfrm>
            <a:off x="14164290" y="1970128"/>
            <a:ext cx="2670671" cy="629833"/>
          </a:xfrm>
          <a:custGeom>
            <a:avLst/>
            <a:gdLst/>
            <a:ahLst/>
            <a:cxnLst/>
            <a:rect l="l" t="t" r="r" b="b"/>
            <a:pathLst>
              <a:path w="2670671" h="629833">
                <a:moveTo>
                  <a:pt x="0" y="0"/>
                </a:moveTo>
                <a:lnTo>
                  <a:pt x="2670670" y="0"/>
                </a:lnTo>
                <a:lnTo>
                  <a:pt x="2670670" y="629833"/>
                </a:lnTo>
                <a:lnTo>
                  <a:pt x="0" y="629833"/>
                </a:lnTo>
                <a:lnTo>
                  <a:pt x="0" y="0"/>
                </a:lnTo>
                <a:close/>
              </a:path>
            </a:pathLst>
          </a:custGeom>
          <a:blipFill>
            <a:blip r:embed="rId8"/>
            <a:stretch>
              <a:fillRect/>
            </a:stretch>
          </a:blipFill>
        </p:spPr>
      </p:sp>
      <p:sp>
        <p:nvSpPr>
          <p:cNvPr id="10" name="TextBox 10"/>
          <p:cNvSpPr txBox="1"/>
          <p:nvPr/>
        </p:nvSpPr>
        <p:spPr>
          <a:xfrm>
            <a:off x="1819025" y="3605234"/>
            <a:ext cx="12163421" cy="4451272"/>
          </a:xfrm>
          <a:prstGeom prst="rect">
            <a:avLst/>
          </a:prstGeom>
        </p:spPr>
        <p:txBody>
          <a:bodyPr lIns="0" tIns="0" rIns="0" bIns="0" rtlCol="0" anchor="t">
            <a:spAutoFit/>
          </a:bodyPr>
          <a:lstStyle/>
          <a:p>
            <a:pPr algn="l">
              <a:lnSpc>
                <a:spcPts val="8754"/>
              </a:lnSpc>
              <a:spcBef>
                <a:spcPct val="0"/>
              </a:spcBef>
            </a:pPr>
            <a:r>
              <a:rPr lang="en-US" sz="6253" b="1">
                <a:solidFill>
                  <a:srgbClr val="FFFFFF"/>
                </a:solidFill>
                <a:latin typeface="Lastica Bold"/>
                <a:ea typeface="Lastica Bold"/>
                <a:cs typeface="Lastica Bold"/>
                <a:sym typeface="Lastica Bold"/>
              </a:rPr>
              <a:t>What Do We Learn From These Inspiring Women? let’s discuss...</a:t>
            </a:r>
          </a:p>
        </p:txBody>
      </p:sp>
      <p:sp>
        <p:nvSpPr>
          <p:cNvPr id="11" name="Freeform 11"/>
          <p:cNvSpPr/>
          <p:nvPr/>
        </p:nvSpPr>
        <p:spPr>
          <a:xfrm>
            <a:off x="12523298" y="4823725"/>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205042" y="4390365"/>
            <a:ext cx="10228083" cy="9333126"/>
          </a:xfrm>
          <a:custGeom>
            <a:avLst/>
            <a:gdLst/>
            <a:ahLst/>
            <a:cxnLst/>
            <a:rect l="l" t="t" r="r" b="b"/>
            <a:pathLst>
              <a:path w="10228083" h="9333126">
                <a:moveTo>
                  <a:pt x="0" y="0"/>
                </a:moveTo>
                <a:lnTo>
                  <a:pt x="10228083" y="0"/>
                </a:lnTo>
                <a:lnTo>
                  <a:pt x="10228083" y="9333126"/>
                </a:lnTo>
                <a:lnTo>
                  <a:pt x="0" y="933312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740577" y="-3119118"/>
            <a:ext cx="9094847" cy="9045238"/>
          </a:xfrm>
          <a:custGeom>
            <a:avLst/>
            <a:gdLst/>
            <a:ahLst/>
            <a:cxnLst/>
            <a:rect l="l" t="t" r="r" b="b"/>
            <a:pathLst>
              <a:path w="9094847" h="9045238">
                <a:moveTo>
                  <a:pt x="0" y="0"/>
                </a:moveTo>
                <a:lnTo>
                  <a:pt x="9094846" y="0"/>
                </a:lnTo>
                <a:lnTo>
                  <a:pt x="9094846"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alpha val="51765"/>
              </a:srgbClr>
            </a:solidFill>
          </p:spPr>
        </p:sp>
        <p:sp>
          <p:nvSpPr>
            <p:cNvPr id="7" name="TextBox 7"/>
            <p:cNvSpPr txBox="1"/>
            <p:nvPr/>
          </p:nvSpPr>
          <p:spPr>
            <a:xfrm>
              <a:off x="0" y="47625"/>
              <a:ext cx="4274726" cy="2119842"/>
            </a:xfrm>
            <a:prstGeom prst="rect">
              <a:avLst/>
            </a:prstGeom>
          </p:spPr>
          <p:txBody>
            <a:bodyPr lIns="50800" tIns="50800" rIns="50800" bIns="50800" rtlCol="0" anchor="ctr"/>
            <a:lstStyle/>
            <a:p>
              <a:pPr algn="ctr">
                <a:lnSpc>
                  <a:spcPts val="2260"/>
                </a:lnSpc>
              </a:pPr>
              <a:endParaRPr/>
            </a:p>
          </p:txBody>
        </p:sp>
      </p:grpSp>
      <p:sp>
        <p:nvSpPr>
          <p:cNvPr id="8" name="Freeform 8"/>
          <p:cNvSpPr/>
          <p:nvPr/>
        </p:nvSpPr>
        <p:spPr>
          <a:xfrm>
            <a:off x="13644817" y="6682879"/>
            <a:ext cx="2837554" cy="2132042"/>
          </a:xfrm>
          <a:custGeom>
            <a:avLst/>
            <a:gdLst/>
            <a:ahLst/>
            <a:cxnLst/>
            <a:rect l="l" t="t" r="r" b="b"/>
            <a:pathLst>
              <a:path w="2837554" h="2132042">
                <a:moveTo>
                  <a:pt x="0" y="0"/>
                </a:moveTo>
                <a:lnTo>
                  <a:pt x="2837554" y="0"/>
                </a:lnTo>
                <a:lnTo>
                  <a:pt x="2837554" y="2132042"/>
                </a:lnTo>
                <a:lnTo>
                  <a:pt x="0" y="2132042"/>
                </a:lnTo>
                <a:lnTo>
                  <a:pt x="0" y="0"/>
                </a:lnTo>
                <a:close/>
              </a:path>
            </a:pathLst>
          </a:custGeom>
          <a:blipFill>
            <a:blip r:embed="rId7"/>
            <a:stretch>
              <a:fillRect/>
            </a:stretch>
          </a:blipFill>
        </p:spPr>
      </p:sp>
      <p:sp>
        <p:nvSpPr>
          <p:cNvPr id="9" name="Freeform 9"/>
          <p:cNvSpPr/>
          <p:nvPr/>
        </p:nvSpPr>
        <p:spPr>
          <a:xfrm>
            <a:off x="1418473" y="8124122"/>
            <a:ext cx="3098913" cy="690799"/>
          </a:xfrm>
          <a:custGeom>
            <a:avLst/>
            <a:gdLst/>
            <a:ahLst/>
            <a:cxnLst/>
            <a:rect l="l" t="t" r="r" b="b"/>
            <a:pathLst>
              <a:path w="3098913" h="690799">
                <a:moveTo>
                  <a:pt x="0" y="0"/>
                </a:moveTo>
                <a:lnTo>
                  <a:pt x="3098913" y="0"/>
                </a:lnTo>
                <a:lnTo>
                  <a:pt x="3098913" y="690799"/>
                </a:lnTo>
                <a:lnTo>
                  <a:pt x="0" y="690799"/>
                </a:lnTo>
                <a:lnTo>
                  <a:pt x="0" y="0"/>
                </a:lnTo>
                <a:close/>
              </a:path>
            </a:pathLst>
          </a:custGeom>
          <a:blipFill>
            <a:blip r:embed="rId8"/>
            <a:stretch>
              <a:fillRect/>
            </a:stretch>
          </a:blipFill>
        </p:spPr>
      </p:sp>
      <p:sp>
        <p:nvSpPr>
          <p:cNvPr id="10" name="TextBox 10"/>
          <p:cNvSpPr txBox="1"/>
          <p:nvPr/>
        </p:nvSpPr>
        <p:spPr>
          <a:xfrm>
            <a:off x="2257498" y="2291445"/>
            <a:ext cx="13773004" cy="2098919"/>
          </a:xfrm>
          <a:prstGeom prst="rect">
            <a:avLst/>
          </a:prstGeom>
        </p:spPr>
        <p:txBody>
          <a:bodyPr lIns="0" tIns="0" rIns="0" bIns="0" rtlCol="0" anchor="t">
            <a:spAutoFit/>
          </a:bodyPr>
          <a:lstStyle/>
          <a:p>
            <a:pPr marL="0" lvl="0" indent="0" algn="just">
              <a:lnSpc>
                <a:spcPts val="5586"/>
              </a:lnSpc>
              <a:spcBef>
                <a:spcPct val="0"/>
              </a:spcBef>
            </a:pPr>
            <a:r>
              <a:rPr lang="en-US" sz="3990" b="1">
                <a:solidFill>
                  <a:srgbClr val="17103E"/>
                </a:solidFill>
                <a:latin typeface="Anonymous Pro Bold"/>
                <a:ea typeface="Anonymous Pro Bold"/>
                <a:cs typeface="Anonymous Pro Bold"/>
                <a:sym typeface="Anonymous Pro Bold"/>
              </a:rPr>
              <a:t>In the following slides, you’ll see images of some amazing women - some you may recognise, and some you may not. </a:t>
            </a:r>
          </a:p>
        </p:txBody>
      </p:sp>
      <p:sp>
        <p:nvSpPr>
          <p:cNvPr id="11" name="TextBox 11"/>
          <p:cNvSpPr txBox="1"/>
          <p:nvPr/>
        </p:nvSpPr>
        <p:spPr>
          <a:xfrm>
            <a:off x="2257498" y="5164921"/>
            <a:ext cx="9141287" cy="2098919"/>
          </a:xfrm>
          <a:prstGeom prst="rect">
            <a:avLst/>
          </a:prstGeom>
        </p:spPr>
        <p:txBody>
          <a:bodyPr lIns="0" tIns="0" rIns="0" bIns="0" rtlCol="0" anchor="t">
            <a:spAutoFit/>
          </a:bodyPr>
          <a:lstStyle/>
          <a:p>
            <a:pPr marL="0" lvl="0" indent="0" algn="just">
              <a:lnSpc>
                <a:spcPts val="5586"/>
              </a:lnSpc>
              <a:spcBef>
                <a:spcPct val="0"/>
              </a:spcBef>
            </a:pPr>
            <a:r>
              <a:rPr lang="en-US" sz="3990" b="1">
                <a:solidFill>
                  <a:srgbClr val="17103E"/>
                </a:solidFill>
                <a:latin typeface="Anonymous Pro Bold"/>
                <a:ea typeface="Anonymous Pro Bold"/>
                <a:cs typeface="Anonymous Pro Bold"/>
                <a:sym typeface="Anonymous Pro Bold"/>
              </a:rPr>
              <a:t>Raise your hand if you know who they are! Let’s see how many you can get...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536886" y="4591737"/>
            <a:ext cx="10228083" cy="9333126"/>
          </a:xfrm>
          <a:custGeom>
            <a:avLst/>
            <a:gdLst/>
            <a:ahLst/>
            <a:cxnLst/>
            <a:rect l="l" t="t" r="r" b="b"/>
            <a:pathLst>
              <a:path w="10228083" h="9333126">
                <a:moveTo>
                  <a:pt x="0" y="0"/>
                </a:moveTo>
                <a:lnTo>
                  <a:pt x="10228084" y="0"/>
                </a:lnTo>
                <a:lnTo>
                  <a:pt x="10228084" y="9333126"/>
                </a:lnTo>
                <a:lnTo>
                  <a:pt x="0" y="9333126"/>
                </a:lnTo>
                <a:lnTo>
                  <a:pt x="0" y="0"/>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sp>
        <p:nvSpPr>
          <p:cNvPr id="4" name="Freeform 4"/>
          <p:cNvSpPr/>
          <p:nvPr/>
        </p:nvSpPr>
        <p:spPr>
          <a:xfrm>
            <a:off x="13740577" y="-3119118"/>
            <a:ext cx="9094847" cy="9045238"/>
          </a:xfrm>
          <a:custGeom>
            <a:avLst/>
            <a:gdLst/>
            <a:ahLst/>
            <a:cxnLst/>
            <a:rect l="l" t="t" r="r" b="b"/>
            <a:pathLst>
              <a:path w="9094847" h="9045238">
                <a:moveTo>
                  <a:pt x="0" y="0"/>
                </a:moveTo>
                <a:lnTo>
                  <a:pt x="9094846" y="0"/>
                </a:lnTo>
                <a:lnTo>
                  <a:pt x="9094846"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alpha val="51765"/>
              </a:srgbClr>
            </a:solidFill>
          </p:spPr>
        </p:sp>
        <p:sp>
          <p:nvSpPr>
            <p:cNvPr id="7" name="TextBox 7"/>
            <p:cNvSpPr txBox="1"/>
            <p:nvPr/>
          </p:nvSpPr>
          <p:spPr>
            <a:xfrm>
              <a:off x="0" y="47625"/>
              <a:ext cx="4274726" cy="2119842"/>
            </a:xfrm>
            <a:prstGeom prst="rect">
              <a:avLst/>
            </a:prstGeom>
          </p:spPr>
          <p:txBody>
            <a:bodyPr lIns="50800" tIns="50800" rIns="50800" bIns="50800" rtlCol="0" anchor="ctr"/>
            <a:lstStyle/>
            <a:p>
              <a:pPr algn="ctr">
                <a:lnSpc>
                  <a:spcPts val="2260"/>
                </a:lnSpc>
              </a:pPr>
              <a:endParaRPr/>
            </a:p>
          </p:txBody>
        </p:sp>
      </p:grpSp>
      <p:sp>
        <p:nvSpPr>
          <p:cNvPr id="8" name="Freeform 8"/>
          <p:cNvSpPr/>
          <p:nvPr/>
        </p:nvSpPr>
        <p:spPr>
          <a:xfrm>
            <a:off x="1577156" y="1403501"/>
            <a:ext cx="2346510" cy="1763088"/>
          </a:xfrm>
          <a:custGeom>
            <a:avLst/>
            <a:gdLst/>
            <a:ahLst/>
            <a:cxnLst/>
            <a:rect l="l" t="t" r="r" b="b"/>
            <a:pathLst>
              <a:path w="2346510" h="1763088">
                <a:moveTo>
                  <a:pt x="0" y="0"/>
                </a:moveTo>
                <a:lnTo>
                  <a:pt x="2346510" y="0"/>
                </a:lnTo>
                <a:lnTo>
                  <a:pt x="2346510" y="1763088"/>
                </a:lnTo>
                <a:lnTo>
                  <a:pt x="0" y="1763088"/>
                </a:lnTo>
                <a:lnTo>
                  <a:pt x="0" y="0"/>
                </a:lnTo>
                <a:close/>
              </a:path>
            </a:pathLst>
          </a:custGeom>
          <a:blipFill>
            <a:blip r:embed="rId7"/>
            <a:stretch>
              <a:fillRect/>
            </a:stretch>
          </a:blipFill>
        </p:spPr>
      </p:sp>
      <p:sp>
        <p:nvSpPr>
          <p:cNvPr id="9" name="Freeform 9"/>
          <p:cNvSpPr/>
          <p:nvPr/>
        </p:nvSpPr>
        <p:spPr>
          <a:xfrm>
            <a:off x="14164290" y="1970128"/>
            <a:ext cx="2670671" cy="629833"/>
          </a:xfrm>
          <a:custGeom>
            <a:avLst/>
            <a:gdLst/>
            <a:ahLst/>
            <a:cxnLst/>
            <a:rect l="l" t="t" r="r" b="b"/>
            <a:pathLst>
              <a:path w="2670671" h="629833">
                <a:moveTo>
                  <a:pt x="0" y="0"/>
                </a:moveTo>
                <a:lnTo>
                  <a:pt x="2670670" y="0"/>
                </a:lnTo>
                <a:lnTo>
                  <a:pt x="2670670" y="629833"/>
                </a:lnTo>
                <a:lnTo>
                  <a:pt x="0" y="629833"/>
                </a:lnTo>
                <a:lnTo>
                  <a:pt x="0" y="0"/>
                </a:lnTo>
                <a:close/>
              </a:path>
            </a:pathLst>
          </a:custGeom>
          <a:blipFill>
            <a:blip r:embed="rId8"/>
            <a:stretch>
              <a:fillRect/>
            </a:stretch>
          </a:blipFill>
        </p:spPr>
      </p:sp>
      <p:sp>
        <p:nvSpPr>
          <p:cNvPr id="10" name="Freeform 10"/>
          <p:cNvSpPr/>
          <p:nvPr/>
        </p:nvSpPr>
        <p:spPr>
          <a:xfrm>
            <a:off x="697803" y="5649258"/>
            <a:ext cx="3855123" cy="4637742"/>
          </a:xfrm>
          <a:custGeom>
            <a:avLst/>
            <a:gdLst/>
            <a:ahLst/>
            <a:cxnLst/>
            <a:rect l="l" t="t" r="r" b="b"/>
            <a:pathLst>
              <a:path w="3855123" h="4637742">
                <a:moveTo>
                  <a:pt x="0" y="0"/>
                </a:moveTo>
                <a:lnTo>
                  <a:pt x="3855123" y="0"/>
                </a:lnTo>
                <a:lnTo>
                  <a:pt x="3855123" y="4637742"/>
                </a:lnTo>
                <a:lnTo>
                  <a:pt x="0" y="46377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2037257" y="3750044"/>
            <a:ext cx="14213487" cy="1616711"/>
          </a:xfrm>
          <a:prstGeom prst="rect">
            <a:avLst/>
          </a:prstGeom>
        </p:spPr>
        <p:txBody>
          <a:bodyPr lIns="0" tIns="0" rIns="0" bIns="0" rtlCol="0" anchor="t">
            <a:spAutoFit/>
          </a:bodyPr>
          <a:lstStyle/>
          <a:p>
            <a:pPr marL="0" lvl="0" indent="0" algn="just">
              <a:lnSpc>
                <a:spcPts val="4339"/>
              </a:lnSpc>
              <a:spcBef>
                <a:spcPct val="0"/>
              </a:spcBef>
            </a:pPr>
            <a:r>
              <a:rPr lang="en-US" sz="3099" b="1">
                <a:solidFill>
                  <a:srgbClr val="FFFFFF"/>
                </a:solidFill>
                <a:latin typeface="Anonymous Pro Bold"/>
                <a:ea typeface="Anonymous Pro Bold"/>
                <a:cs typeface="Anonymous Pro Bold"/>
                <a:sym typeface="Anonymous Pro Bold"/>
              </a:rPr>
              <a:t>The world is full of incredible women – in every field, from entertainment to science and beyond. Whether they're singers or scientists, they all broke barriers to become who they are today.</a:t>
            </a:r>
          </a:p>
        </p:txBody>
      </p:sp>
      <p:sp>
        <p:nvSpPr>
          <p:cNvPr id="12" name="TextBox 12"/>
          <p:cNvSpPr txBox="1"/>
          <p:nvPr/>
        </p:nvSpPr>
        <p:spPr>
          <a:xfrm>
            <a:off x="5164839" y="6284459"/>
            <a:ext cx="11085904" cy="2076451"/>
          </a:xfrm>
          <a:prstGeom prst="rect">
            <a:avLst/>
          </a:prstGeom>
        </p:spPr>
        <p:txBody>
          <a:bodyPr lIns="0" tIns="0" rIns="0" bIns="0" rtlCol="0" anchor="t">
            <a:spAutoFit/>
          </a:bodyPr>
          <a:lstStyle/>
          <a:p>
            <a:pPr marL="0" lvl="0" indent="0" algn="r">
              <a:lnSpc>
                <a:spcPts val="4199"/>
              </a:lnSpc>
              <a:spcBef>
                <a:spcPct val="0"/>
              </a:spcBef>
            </a:pPr>
            <a:r>
              <a:rPr lang="en-US" sz="2999" b="1">
                <a:solidFill>
                  <a:srgbClr val="FFFFFF"/>
                </a:solidFill>
                <a:latin typeface="Anonymous Pro Bold"/>
                <a:ea typeface="Anonymous Pro Bold"/>
                <a:cs typeface="Anonymous Pro Bold"/>
                <a:sym typeface="Anonymous Pro Bold"/>
              </a:rPr>
              <a:t>STEM careers might not always be in the spotlight, but they can change the world. Let’s keep that in mind as we explore more about how STEM can shape your future!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8163856" y="781015"/>
            <a:ext cx="9459301" cy="4358374"/>
            <a:chOff x="0" y="0"/>
            <a:chExt cx="2491339" cy="1147885"/>
          </a:xfrm>
        </p:grpSpPr>
        <p:sp>
          <p:nvSpPr>
            <p:cNvPr id="5" name="Freeform 5"/>
            <p:cNvSpPr/>
            <p:nvPr/>
          </p:nvSpPr>
          <p:spPr>
            <a:xfrm>
              <a:off x="0" y="0"/>
              <a:ext cx="2491339" cy="1147885"/>
            </a:xfrm>
            <a:custGeom>
              <a:avLst/>
              <a:gdLst/>
              <a:ahLst/>
              <a:cxnLst/>
              <a:rect l="l" t="t" r="r" b="b"/>
              <a:pathLst>
                <a:path w="2491339" h="1147885">
                  <a:moveTo>
                    <a:pt x="0" y="0"/>
                  </a:moveTo>
                  <a:lnTo>
                    <a:pt x="2491339" y="0"/>
                  </a:lnTo>
                  <a:lnTo>
                    <a:pt x="2491339" y="1147885"/>
                  </a:lnTo>
                  <a:lnTo>
                    <a:pt x="0" y="1147885"/>
                  </a:lnTo>
                  <a:close/>
                </a:path>
              </a:pathLst>
            </a:custGeom>
            <a:solidFill>
              <a:srgbClr val="FFFFFF">
                <a:alpha val="51765"/>
              </a:srgbClr>
            </a:solidFill>
          </p:spPr>
        </p:sp>
        <p:sp>
          <p:nvSpPr>
            <p:cNvPr id="6" name="TextBox 6"/>
            <p:cNvSpPr txBox="1"/>
            <p:nvPr/>
          </p:nvSpPr>
          <p:spPr>
            <a:xfrm>
              <a:off x="0" y="47625"/>
              <a:ext cx="2491339" cy="1100260"/>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292403" y="781015"/>
            <a:ext cx="6255506" cy="8716749"/>
            <a:chOff x="0" y="0"/>
            <a:chExt cx="8340674" cy="11622332"/>
          </a:xfrm>
        </p:grpSpPr>
        <p:grpSp>
          <p:nvGrpSpPr>
            <p:cNvPr id="9" name="Group 9"/>
            <p:cNvGrpSpPr/>
            <p:nvPr/>
          </p:nvGrpSpPr>
          <p:grpSpPr>
            <a:xfrm>
              <a:off x="0" y="0"/>
              <a:ext cx="8340674" cy="11622332"/>
              <a:chOff x="0" y="0"/>
              <a:chExt cx="1599404" cy="2228693"/>
            </a:xfrm>
          </p:grpSpPr>
          <p:sp>
            <p:nvSpPr>
              <p:cNvPr id="10" name="Freeform 10"/>
              <p:cNvSpPr/>
              <p:nvPr/>
            </p:nvSpPr>
            <p:spPr>
              <a:xfrm>
                <a:off x="0" y="0"/>
                <a:ext cx="1599404" cy="2228693"/>
              </a:xfrm>
              <a:custGeom>
                <a:avLst/>
                <a:gdLst/>
                <a:ahLst/>
                <a:cxnLst/>
                <a:rect l="l" t="t" r="r" b="b"/>
                <a:pathLst>
                  <a:path w="1599404" h="2228693">
                    <a:moveTo>
                      <a:pt x="0" y="0"/>
                    </a:moveTo>
                    <a:lnTo>
                      <a:pt x="1599404" y="0"/>
                    </a:lnTo>
                    <a:lnTo>
                      <a:pt x="1599404" y="2228693"/>
                    </a:lnTo>
                    <a:lnTo>
                      <a:pt x="0" y="2228693"/>
                    </a:lnTo>
                    <a:close/>
                  </a:path>
                </a:pathLst>
              </a:custGeom>
              <a:solidFill>
                <a:srgbClr val="FFFFFF">
                  <a:alpha val="51765"/>
                </a:srgbClr>
              </a:solidFill>
            </p:spPr>
          </p:sp>
          <p:sp>
            <p:nvSpPr>
              <p:cNvPr id="11" name="TextBox 11"/>
              <p:cNvSpPr txBox="1"/>
              <p:nvPr/>
            </p:nvSpPr>
            <p:spPr>
              <a:xfrm>
                <a:off x="0" y="47625"/>
                <a:ext cx="1599404" cy="2181068"/>
              </a:xfrm>
              <a:prstGeom prst="rect">
                <a:avLst/>
              </a:prstGeom>
            </p:spPr>
            <p:txBody>
              <a:bodyPr lIns="52329" tIns="52329" rIns="52329" bIns="52329" rtlCol="0" anchor="ctr"/>
              <a:lstStyle/>
              <a:p>
                <a:pPr algn="ctr">
                  <a:lnSpc>
                    <a:spcPts val="2260"/>
                  </a:lnSpc>
                </a:pPr>
                <a:endParaRPr/>
              </a:p>
            </p:txBody>
          </p:sp>
        </p:grpSp>
        <p:sp>
          <p:nvSpPr>
            <p:cNvPr id="12" name="Freeform 12"/>
            <p:cNvSpPr/>
            <p:nvPr/>
          </p:nvSpPr>
          <p:spPr>
            <a:xfrm>
              <a:off x="396377" y="463511"/>
              <a:ext cx="7547921" cy="10706271"/>
            </a:xfrm>
            <a:custGeom>
              <a:avLst/>
              <a:gdLst/>
              <a:ahLst/>
              <a:cxnLst/>
              <a:rect l="l" t="t" r="r" b="b"/>
              <a:pathLst>
                <a:path w="7547921" h="10706271">
                  <a:moveTo>
                    <a:pt x="0" y="0"/>
                  </a:moveTo>
                  <a:lnTo>
                    <a:pt x="7547921" y="0"/>
                  </a:lnTo>
                  <a:lnTo>
                    <a:pt x="7547921" y="10706271"/>
                  </a:lnTo>
                  <a:lnTo>
                    <a:pt x="0" y="10706271"/>
                  </a:lnTo>
                  <a:lnTo>
                    <a:pt x="0" y="0"/>
                  </a:lnTo>
                  <a:close/>
                </a:path>
              </a:pathLst>
            </a:custGeom>
            <a:blipFill>
              <a:blip r:embed="rId7"/>
              <a:stretch>
                <a:fillRect/>
              </a:stretch>
            </a:blipFill>
          </p:spPr>
        </p:sp>
      </p:grpSp>
      <p:sp>
        <p:nvSpPr>
          <p:cNvPr id="13" name="TextBox 13"/>
          <p:cNvSpPr txBox="1"/>
          <p:nvPr/>
        </p:nvSpPr>
        <p:spPr>
          <a:xfrm>
            <a:off x="8825150" y="1123580"/>
            <a:ext cx="5997466" cy="936627"/>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Billie Eilish</a:t>
            </a:r>
          </a:p>
        </p:txBody>
      </p:sp>
      <p:sp>
        <p:nvSpPr>
          <p:cNvPr id="14" name="TextBox 14"/>
          <p:cNvSpPr txBox="1"/>
          <p:nvPr/>
        </p:nvSpPr>
        <p:spPr>
          <a:xfrm>
            <a:off x="8825150" y="2336073"/>
            <a:ext cx="8136713" cy="2094155"/>
          </a:xfrm>
          <a:prstGeom prst="rect">
            <a:avLst/>
          </a:prstGeom>
        </p:spPr>
        <p:txBody>
          <a:bodyPr lIns="0" tIns="0" rIns="0" bIns="0" rtlCol="0" anchor="t">
            <a:spAutoFit/>
          </a:bodyPr>
          <a:lstStyle/>
          <a:p>
            <a:pPr marL="0" lvl="0" indent="0" algn="just">
              <a:lnSpc>
                <a:spcPts val="5640"/>
              </a:lnSpc>
              <a:spcBef>
                <a:spcPct val="0"/>
              </a:spcBef>
            </a:pPr>
            <a:r>
              <a:rPr lang="en-US" sz="4029" b="1">
                <a:solidFill>
                  <a:srgbClr val="17103E"/>
                </a:solidFill>
                <a:latin typeface="Anonymous Pro Bold"/>
                <a:ea typeface="Anonymous Pro Bold"/>
                <a:cs typeface="Anonymous Pro Bold"/>
                <a:sym typeface="Anonymous Pro Bold"/>
              </a:rPr>
              <a:t>Singer, known for hits like "Bad Guy" and "Happier Than Ever.</a:t>
            </a:r>
          </a:p>
        </p:txBody>
      </p:sp>
      <p:sp>
        <p:nvSpPr>
          <p:cNvPr id="15" name="TextBox 15"/>
          <p:cNvSpPr txBox="1"/>
          <p:nvPr/>
        </p:nvSpPr>
        <p:spPr>
          <a:xfrm>
            <a:off x="8292650" y="5202108"/>
            <a:ext cx="9201713" cy="250190"/>
          </a:xfrm>
          <a:prstGeom prst="rect">
            <a:avLst/>
          </a:prstGeom>
        </p:spPr>
        <p:txBody>
          <a:bodyPr lIns="0" tIns="0" rIns="0" bIns="0" rtlCol="0" anchor="t">
            <a:spAutoFit/>
          </a:bodyPr>
          <a:lstStyle/>
          <a:p>
            <a:pPr marL="0" lvl="0" indent="0" algn="just">
              <a:lnSpc>
                <a:spcPts val="1959"/>
              </a:lnSpc>
              <a:spcBef>
                <a:spcPct val="0"/>
              </a:spcBef>
            </a:pPr>
            <a:r>
              <a:rPr lang="en-US" sz="1399">
                <a:solidFill>
                  <a:srgbClr val="FFFFFF"/>
                </a:solidFill>
                <a:latin typeface="Anonymous Pro"/>
                <a:ea typeface="Anonymous Pro"/>
                <a:cs typeface="Anonymous Pro"/>
                <a:sym typeface="Anonymous Pro"/>
              </a:rPr>
              <a:t>By </a:t>
            </a:r>
            <a:r>
              <a:rPr lang="en-US" sz="1399" b="1" u="sng">
                <a:solidFill>
                  <a:srgbClr val="FFFFFF"/>
                </a:solidFill>
                <a:latin typeface="Anonymous Pro Bold"/>
                <a:ea typeface="Anonymous Pro Bold"/>
                <a:cs typeface="Anonymous Pro Bold"/>
                <a:sym typeface="Anonymous Pro Bold"/>
                <a:hlinkClick r:id="rId8" tooltip="https://www.flickr.com/people/69880995@N04"/>
              </a:rPr>
              <a:t>Raph_PH</a:t>
            </a:r>
            <a:r>
              <a:rPr lang="en-US" sz="1399">
                <a:solidFill>
                  <a:srgbClr val="FFFFFF"/>
                </a:solidFill>
                <a:latin typeface="Anonymous Pro"/>
                <a:ea typeface="Anonymous Pro"/>
                <a:cs typeface="Anonymous Pro"/>
                <a:sym typeface="Anonymous Pro"/>
              </a:rPr>
              <a:t>, licensed under </a:t>
            </a:r>
            <a:r>
              <a:rPr lang="en-US" sz="1399" u="sng">
                <a:solidFill>
                  <a:srgbClr val="FFFFFF"/>
                </a:solidFill>
                <a:latin typeface="Anonymous Pro"/>
                <a:ea typeface="Anonymous Pro"/>
                <a:cs typeface="Anonymous Pro"/>
                <a:sym typeface="Anonymous Pro"/>
                <a:hlinkClick r:id="rId9" tooltip="https://en.wikipedia.org/wiki/en:Creative_Commons"/>
              </a:rPr>
              <a:t>Creative Commons</a:t>
            </a:r>
            <a:r>
              <a:rPr lang="en-US" sz="1399">
                <a:solidFill>
                  <a:srgbClr val="FFFFFF"/>
                </a:solidFill>
                <a:latin typeface="Anonymous Pro"/>
                <a:ea typeface="Anonymous Pro"/>
                <a:cs typeface="Anonymous Pro"/>
                <a:sym typeface="Anonymous Pro"/>
              </a:rPr>
              <a:t> </a:t>
            </a:r>
            <a:r>
              <a:rPr lang="en-US" sz="1399" u="sng">
                <a:solidFill>
                  <a:srgbClr val="FFFFFF"/>
                </a:solidFill>
                <a:latin typeface="Anonymous Pro"/>
                <a:ea typeface="Anonymous Pro"/>
                <a:cs typeface="Anonymous Pro"/>
                <a:sym typeface="Anonymous Pro"/>
                <a:hlinkClick r:id="rId10" tooltip="https://creativecommons.org/licenses/by/2.0/deed.en"/>
              </a:rPr>
              <a:t>Attribution 2.0 Generic</a:t>
            </a:r>
            <a:r>
              <a:rPr lang="en-US" sz="1399">
                <a:solidFill>
                  <a:srgbClr val="FFFFFF"/>
                </a:solidFill>
                <a:latin typeface="Anonymous Pro"/>
                <a:ea typeface="Anonymous Pro"/>
                <a:cs typeface="Anonymous Pro"/>
                <a:sym typeface="Anonymous Pro"/>
              </a:rPr>
              <a:t>, via </a:t>
            </a:r>
            <a:r>
              <a:rPr lang="en-US" sz="1399" u="sng">
                <a:solidFill>
                  <a:srgbClr val="FFFFFF"/>
                </a:solidFill>
                <a:latin typeface="Anonymous Pro"/>
                <a:ea typeface="Anonymous Pro"/>
                <a:cs typeface="Anonymous Pro"/>
                <a:sym typeface="Anonymous Pro"/>
                <a:hlinkClick r:id="rId11" tooltip="https://commons.wikimedia.org/wiki/File:Marie_Curie_in_Laboratory.jpg"/>
              </a:rPr>
              <a:t>Wikimedia Commons</a:t>
            </a:r>
            <a:r>
              <a:rPr lang="en-US" sz="1399">
                <a:solidFill>
                  <a:srgbClr val="FFFFFF"/>
                </a:solidFill>
                <a:latin typeface="Anonymous Pro"/>
                <a:ea typeface="Anonymous Pro"/>
                <a:cs typeface="Anonymous Pro"/>
                <a:sym typeface="Anonymous Pro"/>
              </a:rPr>
              <a:t>. </a:t>
            </a:r>
          </a:p>
        </p:txBody>
      </p:sp>
      <p:grpSp>
        <p:nvGrpSpPr>
          <p:cNvPr id="16" name="Group 16"/>
          <p:cNvGrpSpPr/>
          <p:nvPr/>
        </p:nvGrpSpPr>
        <p:grpSpPr>
          <a:xfrm>
            <a:off x="15757216" y="8020551"/>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2"/>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7149847" y="1028700"/>
            <a:ext cx="10109453" cy="4114800"/>
            <a:chOff x="0" y="0"/>
            <a:chExt cx="2662572" cy="1083733"/>
          </a:xfrm>
        </p:grpSpPr>
        <p:sp>
          <p:nvSpPr>
            <p:cNvPr id="5" name="Freeform 5"/>
            <p:cNvSpPr/>
            <p:nvPr/>
          </p:nvSpPr>
          <p:spPr>
            <a:xfrm>
              <a:off x="0" y="0"/>
              <a:ext cx="2662572" cy="1083733"/>
            </a:xfrm>
            <a:custGeom>
              <a:avLst/>
              <a:gdLst/>
              <a:ahLst/>
              <a:cxnLst/>
              <a:rect l="l" t="t" r="r" b="b"/>
              <a:pathLst>
                <a:path w="2662572" h="1083733">
                  <a:moveTo>
                    <a:pt x="0" y="0"/>
                  </a:moveTo>
                  <a:lnTo>
                    <a:pt x="2662572" y="0"/>
                  </a:lnTo>
                  <a:lnTo>
                    <a:pt x="2662572" y="1083733"/>
                  </a:lnTo>
                  <a:lnTo>
                    <a:pt x="0" y="1083733"/>
                  </a:lnTo>
                  <a:close/>
                </a:path>
              </a:pathLst>
            </a:custGeom>
            <a:solidFill>
              <a:srgbClr val="FFFFFF">
                <a:alpha val="51765"/>
              </a:srgbClr>
            </a:solidFill>
          </p:spPr>
        </p:sp>
        <p:sp>
          <p:nvSpPr>
            <p:cNvPr id="6" name="TextBox 6"/>
            <p:cNvSpPr txBox="1"/>
            <p:nvPr/>
          </p:nvSpPr>
          <p:spPr>
            <a:xfrm>
              <a:off x="0" y="47625"/>
              <a:ext cx="2662572" cy="1036108"/>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5602644" cy="8229600"/>
            <a:chOff x="0" y="0"/>
            <a:chExt cx="7470191" cy="10972800"/>
          </a:xfrm>
        </p:grpSpPr>
        <p:grpSp>
          <p:nvGrpSpPr>
            <p:cNvPr id="9" name="Group 9"/>
            <p:cNvGrpSpPr/>
            <p:nvPr/>
          </p:nvGrpSpPr>
          <p:grpSpPr>
            <a:xfrm>
              <a:off x="0" y="0"/>
              <a:ext cx="7470191" cy="10972800"/>
              <a:chOff x="0" y="0"/>
              <a:chExt cx="1475593" cy="2167467"/>
            </a:xfrm>
          </p:grpSpPr>
          <p:sp>
            <p:nvSpPr>
              <p:cNvPr id="10" name="Freeform 10"/>
              <p:cNvSpPr/>
              <p:nvPr/>
            </p:nvSpPr>
            <p:spPr>
              <a:xfrm>
                <a:off x="0" y="0"/>
                <a:ext cx="1475593" cy="2167467"/>
              </a:xfrm>
              <a:custGeom>
                <a:avLst/>
                <a:gdLst/>
                <a:ahLst/>
                <a:cxnLst/>
                <a:rect l="l" t="t" r="r" b="b"/>
                <a:pathLst>
                  <a:path w="1475593" h="2167467">
                    <a:moveTo>
                      <a:pt x="0" y="0"/>
                    </a:moveTo>
                    <a:lnTo>
                      <a:pt x="1475593" y="0"/>
                    </a:lnTo>
                    <a:lnTo>
                      <a:pt x="1475593" y="2167467"/>
                    </a:lnTo>
                    <a:lnTo>
                      <a:pt x="0" y="2167467"/>
                    </a:lnTo>
                    <a:close/>
                  </a:path>
                </a:pathLst>
              </a:custGeom>
              <a:solidFill>
                <a:srgbClr val="FFFFFF">
                  <a:alpha val="51765"/>
                </a:srgbClr>
              </a:solidFill>
            </p:spPr>
          </p:sp>
          <p:sp>
            <p:nvSpPr>
              <p:cNvPr id="11" name="TextBox 11"/>
              <p:cNvSpPr txBox="1"/>
              <p:nvPr/>
            </p:nvSpPr>
            <p:spPr>
              <a:xfrm>
                <a:off x="0" y="47625"/>
                <a:ext cx="1475593"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224719" y="272970"/>
              <a:ext cx="7020753" cy="10426860"/>
            </a:xfrm>
            <a:custGeom>
              <a:avLst/>
              <a:gdLst/>
              <a:ahLst/>
              <a:cxnLst/>
              <a:rect l="l" t="t" r="r" b="b"/>
              <a:pathLst>
                <a:path w="7020753" h="10426860">
                  <a:moveTo>
                    <a:pt x="0" y="0"/>
                  </a:moveTo>
                  <a:lnTo>
                    <a:pt x="7020753" y="0"/>
                  </a:lnTo>
                  <a:lnTo>
                    <a:pt x="7020753" y="10426860"/>
                  </a:lnTo>
                  <a:lnTo>
                    <a:pt x="0" y="10426860"/>
                  </a:lnTo>
                  <a:lnTo>
                    <a:pt x="0" y="0"/>
                  </a:lnTo>
                  <a:close/>
                </a:path>
              </a:pathLst>
            </a:custGeom>
            <a:blipFill>
              <a:blip r:embed="rId7"/>
              <a:stretch>
                <a:fillRect/>
              </a:stretch>
            </a:blipFill>
          </p:spPr>
        </p:sp>
      </p:grpSp>
      <p:sp>
        <p:nvSpPr>
          <p:cNvPr id="13" name="TextBox 13"/>
          <p:cNvSpPr txBox="1"/>
          <p:nvPr/>
        </p:nvSpPr>
        <p:spPr>
          <a:xfrm>
            <a:off x="7737646" y="1438811"/>
            <a:ext cx="4469739"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Fei-Fei Li</a:t>
            </a:r>
          </a:p>
        </p:txBody>
      </p:sp>
      <p:sp>
        <p:nvSpPr>
          <p:cNvPr id="14" name="TextBox 14"/>
          <p:cNvSpPr txBox="1"/>
          <p:nvPr/>
        </p:nvSpPr>
        <p:spPr>
          <a:xfrm>
            <a:off x="7737646" y="2578578"/>
            <a:ext cx="8683588" cy="1835151"/>
          </a:xfrm>
          <a:prstGeom prst="rect">
            <a:avLst/>
          </a:prstGeom>
        </p:spPr>
        <p:txBody>
          <a:bodyPr lIns="0" tIns="0" rIns="0" bIns="0" rtlCol="0" anchor="t">
            <a:spAutoFit/>
          </a:bodyPr>
          <a:lstStyle/>
          <a:p>
            <a:pPr marL="0" lvl="0" indent="0" algn="just">
              <a:lnSpc>
                <a:spcPts val="4899"/>
              </a:lnSpc>
              <a:spcBef>
                <a:spcPct val="0"/>
              </a:spcBef>
            </a:pPr>
            <a:r>
              <a:rPr lang="en-US" sz="3499" b="1">
                <a:solidFill>
                  <a:srgbClr val="17103E"/>
                </a:solidFill>
                <a:latin typeface="Anonymous Pro Bold"/>
                <a:ea typeface="Anonymous Pro Bold"/>
                <a:cs typeface="Anonymous Pro Bold"/>
                <a:sym typeface="Anonymous Pro Bold"/>
              </a:rPr>
              <a:t>AI pioneer and computer scientist, known for her work in artificial intelligence and computer vision.</a:t>
            </a:r>
          </a:p>
        </p:txBody>
      </p:sp>
      <p:sp>
        <p:nvSpPr>
          <p:cNvPr id="15" name="TextBox 15"/>
          <p:cNvSpPr txBox="1"/>
          <p:nvPr/>
        </p:nvSpPr>
        <p:spPr>
          <a:xfrm>
            <a:off x="7211581" y="5177299"/>
            <a:ext cx="9668496" cy="25019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www.flickr.com/people/itupictures/"/>
              </a:rPr>
              <a:t>ITU Pictures</a:t>
            </a:r>
            <a:r>
              <a:rPr lang="en-US" sz="1400">
                <a:solidFill>
                  <a:srgbClr val="FFFFFF"/>
                </a:solidFill>
                <a:latin typeface="Anonymous Pro"/>
                <a:ea typeface="Anonymous Pro"/>
                <a:cs typeface="Anonymous Pro"/>
                <a:sym typeface="Anonymous Pro"/>
              </a:rPr>
              <a:t>, licensed under    </a:t>
            </a:r>
            <a:r>
              <a:rPr lang="en-US" sz="1400" u="sng">
                <a:solidFill>
                  <a:srgbClr val="FFFFFF"/>
                </a:solidFill>
                <a:latin typeface="Anonymous Pro"/>
                <a:ea typeface="Anonymous Pro"/>
                <a:cs typeface="Anonymous Pro"/>
                <a:sym typeface="Anonymous Pro"/>
                <a:hlinkClick r:id="rId9" tooltip="https://en.wikipedia.org/wiki/en:Creative_Commons"/>
              </a:rPr>
              <a:t>Creative Commons</a:t>
            </a:r>
            <a:r>
              <a:rPr lang="en-US" sz="1400">
                <a:solidFill>
                  <a:srgbClr val="FFFFFF"/>
                </a:solidFill>
                <a:latin typeface="Anonymous Pro"/>
                <a:ea typeface="Anonymous Pro"/>
                <a:cs typeface="Anonymous Pro"/>
                <a:sym typeface="Anonymous Pro"/>
              </a:rPr>
              <a:t> </a:t>
            </a:r>
            <a:r>
              <a:rPr lang="en-US" sz="1400" u="sng">
                <a:solidFill>
                  <a:srgbClr val="FFFFFF"/>
                </a:solidFill>
                <a:latin typeface="Anonymous Pro"/>
                <a:ea typeface="Anonymous Pro"/>
                <a:cs typeface="Anonymous Pro"/>
                <a:sym typeface="Anonymous Pro"/>
                <a:hlinkClick r:id="rId10" tooltip="https://creativecommons.org/licenses/by/2.0/deed.en"/>
              </a:rPr>
              <a:t>Attribution 2.0 Generic</a:t>
            </a:r>
            <a:r>
              <a:rPr lang="en-US" sz="1400">
                <a:solidFill>
                  <a:srgbClr val="FFFFFF"/>
                </a:solidFill>
                <a:latin typeface="Anonymous Pro"/>
                <a:ea typeface="Anonymous Pro"/>
                <a:cs typeface="Anonymous Pro"/>
                <a:sym typeface="Anonymous Pro"/>
              </a:rPr>
              <a:t>, via </a:t>
            </a:r>
            <a:r>
              <a:rPr lang="en-US" sz="1400" u="sng">
                <a:solidFill>
                  <a:srgbClr val="FFFFFF"/>
                </a:solidFill>
                <a:latin typeface="Anonymous Pro"/>
                <a:ea typeface="Anonymous Pro"/>
                <a:cs typeface="Anonymous Pro"/>
                <a:sym typeface="Anonymous Pro"/>
                <a:hlinkClick r:id="rId11" tooltip="https://commons.wikimedia.org/wiki/File:Marie_Curie_in_Laboratory.jpg"/>
              </a:rPr>
              <a:t>Wikimedia Commons</a:t>
            </a:r>
            <a:r>
              <a:rPr lang="en-US" sz="1400">
                <a:solidFill>
                  <a:srgbClr val="FFFFFF"/>
                </a:solidFill>
                <a:latin typeface="Anonymous Pro"/>
                <a:ea typeface="Anonymous Pro"/>
                <a:cs typeface="Anonymous Pro"/>
                <a:sym typeface="Anonymous Pro"/>
              </a:rPr>
              <a:t>. </a:t>
            </a:r>
          </a:p>
        </p:txBody>
      </p:sp>
      <p:grpSp>
        <p:nvGrpSpPr>
          <p:cNvPr id="16" name="Group 16"/>
          <p:cNvGrpSpPr/>
          <p:nvPr/>
        </p:nvGrpSpPr>
        <p:grpSpPr>
          <a:xfrm>
            <a:off x="15393358"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2"/>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8336748" y="1014829"/>
            <a:ext cx="8875381" cy="4448241"/>
            <a:chOff x="0" y="0"/>
            <a:chExt cx="2337549" cy="1171553"/>
          </a:xfrm>
        </p:grpSpPr>
        <p:sp>
          <p:nvSpPr>
            <p:cNvPr id="5" name="Freeform 5"/>
            <p:cNvSpPr/>
            <p:nvPr/>
          </p:nvSpPr>
          <p:spPr>
            <a:xfrm>
              <a:off x="0" y="0"/>
              <a:ext cx="2337549" cy="1171553"/>
            </a:xfrm>
            <a:custGeom>
              <a:avLst/>
              <a:gdLst/>
              <a:ahLst/>
              <a:cxnLst/>
              <a:rect l="l" t="t" r="r" b="b"/>
              <a:pathLst>
                <a:path w="2337549" h="1171553">
                  <a:moveTo>
                    <a:pt x="0" y="0"/>
                  </a:moveTo>
                  <a:lnTo>
                    <a:pt x="2337549" y="0"/>
                  </a:lnTo>
                  <a:lnTo>
                    <a:pt x="2337549" y="1171553"/>
                  </a:lnTo>
                  <a:lnTo>
                    <a:pt x="0" y="1171553"/>
                  </a:lnTo>
                  <a:close/>
                </a:path>
              </a:pathLst>
            </a:custGeom>
            <a:solidFill>
              <a:srgbClr val="FFFFFF">
                <a:alpha val="51765"/>
              </a:srgbClr>
            </a:solidFill>
          </p:spPr>
        </p:sp>
        <p:sp>
          <p:nvSpPr>
            <p:cNvPr id="6" name="TextBox 6"/>
            <p:cNvSpPr txBox="1"/>
            <p:nvPr/>
          </p:nvSpPr>
          <p:spPr>
            <a:xfrm>
              <a:off x="0" y="47625"/>
              <a:ext cx="2337549" cy="1123928"/>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6618083" cy="8215729"/>
            <a:chOff x="0" y="0"/>
            <a:chExt cx="8824111" cy="10954305"/>
          </a:xfrm>
        </p:grpSpPr>
        <p:grpSp>
          <p:nvGrpSpPr>
            <p:cNvPr id="9" name="Group 9"/>
            <p:cNvGrpSpPr/>
            <p:nvPr/>
          </p:nvGrpSpPr>
          <p:grpSpPr>
            <a:xfrm>
              <a:off x="0" y="0"/>
              <a:ext cx="8824111" cy="10954305"/>
              <a:chOff x="0" y="0"/>
              <a:chExt cx="1698729" cy="2108812"/>
            </a:xfrm>
          </p:grpSpPr>
          <p:sp>
            <p:nvSpPr>
              <p:cNvPr id="10" name="Freeform 10"/>
              <p:cNvSpPr/>
              <p:nvPr/>
            </p:nvSpPr>
            <p:spPr>
              <a:xfrm>
                <a:off x="0" y="0"/>
                <a:ext cx="1698729" cy="2108813"/>
              </a:xfrm>
              <a:custGeom>
                <a:avLst/>
                <a:gdLst/>
                <a:ahLst/>
                <a:cxnLst/>
                <a:rect l="l" t="t" r="r" b="b"/>
                <a:pathLst>
                  <a:path w="1698729" h="2108813">
                    <a:moveTo>
                      <a:pt x="0" y="0"/>
                    </a:moveTo>
                    <a:lnTo>
                      <a:pt x="1698729" y="0"/>
                    </a:lnTo>
                    <a:lnTo>
                      <a:pt x="1698729" y="2108813"/>
                    </a:lnTo>
                    <a:lnTo>
                      <a:pt x="0" y="2108813"/>
                    </a:lnTo>
                    <a:close/>
                  </a:path>
                </a:pathLst>
              </a:custGeom>
              <a:solidFill>
                <a:srgbClr val="FFFFFF">
                  <a:alpha val="51765"/>
                </a:srgbClr>
              </a:solidFill>
            </p:spPr>
          </p:sp>
          <p:sp>
            <p:nvSpPr>
              <p:cNvPr id="11" name="TextBox 11"/>
              <p:cNvSpPr txBox="1"/>
              <p:nvPr/>
            </p:nvSpPr>
            <p:spPr>
              <a:xfrm>
                <a:off x="0" y="47625"/>
                <a:ext cx="1698729" cy="2061187"/>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318187" y="273685"/>
              <a:ext cx="8230985" cy="10356154"/>
            </a:xfrm>
            <a:custGeom>
              <a:avLst/>
              <a:gdLst/>
              <a:ahLst/>
              <a:cxnLst/>
              <a:rect l="l" t="t" r="r" b="b"/>
              <a:pathLst>
                <a:path w="8230985" h="10356154">
                  <a:moveTo>
                    <a:pt x="0" y="0"/>
                  </a:moveTo>
                  <a:lnTo>
                    <a:pt x="8230986" y="0"/>
                  </a:lnTo>
                  <a:lnTo>
                    <a:pt x="8230986" y="10356155"/>
                  </a:lnTo>
                  <a:lnTo>
                    <a:pt x="0" y="10356155"/>
                  </a:lnTo>
                  <a:lnTo>
                    <a:pt x="0" y="0"/>
                  </a:lnTo>
                  <a:close/>
                </a:path>
              </a:pathLst>
            </a:custGeom>
            <a:blipFill>
              <a:blip r:embed="rId7"/>
              <a:stretch>
                <a:fillRect/>
              </a:stretch>
            </a:blipFill>
          </p:spPr>
        </p:sp>
      </p:grpSp>
      <p:sp>
        <p:nvSpPr>
          <p:cNvPr id="13" name="TextBox 13"/>
          <p:cNvSpPr txBox="1"/>
          <p:nvPr/>
        </p:nvSpPr>
        <p:spPr>
          <a:xfrm>
            <a:off x="8890416" y="1376941"/>
            <a:ext cx="7768045"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Katherine Johnson</a:t>
            </a:r>
          </a:p>
        </p:txBody>
      </p:sp>
      <p:sp>
        <p:nvSpPr>
          <p:cNvPr id="14" name="TextBox 14"/>
          <p:cNvSpPr txBox="1"/>
          <p:nvPr/>
        </p:nvSpPr>
        <p:spPr>
          <a:xfrm>
            <a:off x="8890416" y="2471563"/>
            <a:ext cx="7768045" cy="2316481"/>
          </a:xfrm>
          <a:prstGeom prst="rect">
            <a:avLst/>
          </a:prstGeom>
        </p:spPr>
        <p:txBody>
          <a:bodyPr lIns="0" tIns="0" rIns="0" bIns="0" rtlCol="0" anchor="t">
            <a:spAutoFit/>
          </a:bodyPr>
          <a:lstStyle/>
          <a:p>
            <a:pPr marL="0" lvl="0" indent="0" algn="just">
              <a:lnSpc>
                <a:spcPts val="4619"/>
              </a:lnSpc>
              <a:spcBef>
                <a:spcPct val="0"/>
              </a:spcBef>
            </a:pPr>
            <a:r>
              <a:rPr lang="en-US" sz="3299" b="1">
                <a:solidFill>
                  <a:srgbClr val="17103E"/>
                </a:solidFill>
                <a:latin typeface="Anonymous Pro Bold"/>
                <a:ea typeface="Anonymous Pro Bold"/>
                <a:cs typeface="Anonymous Pro Bold"/>
                <a:sym typeface="Anonymous Pro Bold"/>
              </a:rPr>
              <a:t>NASA mathematician, whose calculations were critical for the first U.S. spaceflights (featured in Hidden Figures).</a:t>
            </a:r>
          </a:p>
        </p:txBody>
      </p:sp>
      <p:sp>
        <p:nvSpPr>
          <p:cNvPr id="15" name="TextBox 15"/>
          <p:cNvSpPr txBox="1"/>
          <p:nvPr/>
        </p:nvSpPr>
        <p:spPr>
          <a:xfrm>
            <a:off x="8383919" y="5503056"/>
            <a:ext cx="8875381" cy="25019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www.flickr.com/photos/nasacommons/34902038301/"/>
              </a:rPr>
              <a:t>NASA Goddard Space Flight Center</a:t>
            </a:r>
            <a:r>
              <a:rPr lang="en-US" sz="1400">
                <a:solidFill>
                  <a:srgbClr val="FFFFFF"/>
                </a:solidFill>
                <a:latin typeface="Anonymous Pro"/>
                <a:ea typeface="Anonymous Pro"/>
                <a:cs typeface="Anonymous Pro"/>
                <a:sym typeface="Anonymous Pro"/>
              </a:rPr>
              <a:t>, </a:t>
            </a:r>
            <a:r>
              <a:rPr lang="en-US" sz="1400" b="1">
                <a:solidFill>
                  <a:srgbClr val="FFFFFF"/>
                </a:solidFill>
                <a:latin typeface="Anonymous Pro Bold"/>
                <a:ea typeface="Anonymous Pro Bold"/>
                <a:cs typeface="Anonymous Pro Bold"/>
                <a:sym typeface="Anonymous Pro Bold"/>
              </a:rPr>
              <a:t>licensed under CC BY 2.0</a:t>
            </a:r>
          </a:p>
        </p:txBody>
      </p:sp>
      <p:grpSp>
        <p:nvGrpSpPr>
          <p:cNvPr id="16" name="Group 16"/>
          <p:cNvGrpSpPr/>
          <p:nvPr/>
        </p:nvGrpSpPr>
        <p:grpSpPr>
          <a:xfrm>
            <a:off x="15393358"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9"/>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8115726" y="1028700"/>
            <a:ext cx="9143574" cy="3922564"/>
            <a:chOff x="0" y="0"/>
            <a:chExt cx="2408184" cy="1033103"/>
          </a:xfrm>
        </p:grpSpPr>
        <p:sp>
          <p:nvSpPr>
            <p:cNvPr id="5" name="Freeform 5"/>
            <p:cNvSpPr/>
            <p:nvPr/>
          </p:nvSpPr>
          <p:spPr>
            <a:xfrm>
              <a:off x="0" y="0"/>
              <a:ext cx="2408184" cy="1033103"/>
            </a:xfrm>
            <a:custGeom>
              <a:avLst/>
              <a:gdLst/>
              <a:ahLst/>
              <a:cxnLst/>
              <a:rect l="l" t="t" r="r" b="b"/>
              <a:pathLst>
                <a:path w="2408184" h="1033103">
                  <a:moveTo>
                    <a:pt x="0" y="0"/>
                  </a:moveTo>
                  <a:lnTo>
                    <a:pt x="2408184" y="0"/>
                  </a:lnTo>
                  <a:lnTo>
                    <a:pt x="2408184" y="1033103"/>
                  </a:lnTo>
                  <a:lnTo>
                    <a:pt x="0" y="1033103"/>
                  </a:lnTo>
                  <a:close/>
                </a:path>
              </a:pathLst>
            </a:custGeom>
            <a:solidFill>
              <a:srgbClr val="FFFFFF">
                <a:alpha val="51765"/>
              </a:srgbClr>
            </a:solidFill>
          </p:spPr>
        </p:sp>
        <p:sp>
          <p:nvSpPr>
            <p:cNvPr id="6" name="TextBox 6"/>
            <p:cNvSpPr txBox="1"/>
            <p:nvPr/>
          </p:nvSpPr>
          <p:spPr>
            <a:xfrm>
              <a:off x="0" y="47625"/>
              <a:ext cx="2408184" cy="985478"/>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1028700"/>
            <a:ext cx="6453043" cy="8229600"/>
            <a:chOff x="0" y="0"/>
            <a:chExt cx="8604057" cy="10972800"/>
          </a:xfrm>
        </p:grpSpPr>
        <p:grpSp>
          <p:nvGrpSpPr>
            <p:cNvPr id="9" name="Group 9"/>
            <p:cNvGrpSpPr/>
            <p:nvPr/>
          </p:nvGrpSpPr>
          <p:grpSpPr>
            <a:xfrm>
              <a:off x="0" y="0"/>
              <a:ext cx="8604057" cy="10972800"/>
              <a:chOff x="0" y="0"/>
              <a:chExt cx="1699567" cy="2167467"/>
            </a:xfrm>
          </p:grpSpPr>
          <p:sp>
            <p:nvSpPr>
              <p:cNvPr id="10" name="Freeform 10"/>
              <p:cNvSpPr/>
              <p:nvPr/>
            </p:nvSpPr>
            <p:spPr>
              <a:xfrm>
                <a:off x="0" y="0"/>
                <a:ext cx="1699567" cy="2167467"/>
              </a:xfrm>
              <a:custGeom>
                <a:avLst/>
                <a:gdLst/>
                <a:ahLst/>
                <a:cxnLst/>
                <a:rect l="l" t="t" r="r" b="b"/>
                <a:pathLst>
                  <a:path w="1699567" h="2167467">
                    <a:moveTo>
                      <a:pt x="0" y="0"/>
                    </a:moveTo>
                    <a:lnTo>
                      <a:pt x="1699567" y="0"/>
                    </a:lnTo>
                    <a:lnTo>
                      <a:pt x="1699567" y="2167467"/>
                    </a:lnTo>
                    <a:lnTo>
                      <a:pt x="0" y="2167467"/>
                    </a:lnTo>
                    <a:close/>
                  </a:path>
                </a:pathLst>
              </a:custGeom>
              <a:solidFill>
                <a:srgbClr val="FFFFFF">
                  <a:alpha val="51765"/>
                </a:srgbClr>
              </a:solidFill>
            </p:spPr>
          </p:sp>
          <p:sp>
            <p:nvSpPr>
              <p:cNvPr id="11" name="TextBox 11"/>
              <p:cNvSpPr txBox="1"/>
              <p:nvPr/>
            </p:nvSpPr>
            <p:spPr>
              <a:xfrm>
                <a:off x="0" y="47625"/>
                <a:ext cx="1699567"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337271" y="345758"/>
              <a:ext cx="7969311" cy="10281283"/>
            </a:xfrm>
            <a:custGeom>
              <a:avLst/>
              <a:gdLst/>
              <a:ahLst/>
              <a:cxnLst/>
              <a:rect l="l" t="t" r="r" b="b"/>
              <a:pathLst>
                <a:path w="7969311" h="10281283">
                  <a:moveTo>
                    <a:pt x="0" y="0"/>
                  </a:moveTo>
                  <a:lnTo>
                    <a:pt x="7969311" y="0"/>
                  </a:lnTo>
                  <a:lnTo>
                    <a:pt x="7969311" y="10281284"/>
                  </a:lnTo>
                  <a:lnTo>
                    <a:pt x="0" y="10281284"/>
                  </a:lnTo>
                  <a:lnTo>
                    <a:pt x="0" y="0"/>
                  </a:lnTo>
                  <a:close/>
                </a:path>
              </a:pathLst>
            </a:custGeom>
            <a:blipFill>
              <a:blip r:embed="rId7"/>
              <a:stretch>
                <a:fillRect t="-1023" b="-1023"/>
              </a:stretch>
            </a:blipFill>
          </p:spPr>
        </p:sp>
      </p:grpSp>
      <p:sp>
        <p:nvSpPr>
          <p:cNvPr id="13" name="TextBox 13"/>
          <p:cNvSpPr txBox="1"/>
          <p:nvPr/>
        </p:nvSpPr>
        <p:spPr>
          <a:xfrm>
            <a:off x="8597793" y="1370859"/>
            <a:ext cx="7431293"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Charlie </a:t>
            </a:r>
            <a:r>
              <a:rPr lang="en-US" sz="5499" b="1" dirty="0" err="1">
                <a:solidFill>
                  <a:srgbClr val="FFFFFF"/>
                </a:solidFill>
                <a:latin typeface="Anonymous Pro Bold"/>
                <a:ea typeface="Anonymous Pro Bold"/>
                <a:cs typeface="Anonymous Pro Bold"/>
                <a:sym typeface="Anonymous Pro Bold"/>
              </a:rPr>
              <a:t>D’Amelio</a:t>
            </a:r>
            <a:endParaRPr lang="en-US" sz="5499" b="1" dirty="0">
              <a:solidFill>
                <a:srgbClr val="FFFFFF"/>
              </a:solidFill>
              <a:latin typeface="Anonymous Pro Bold"/>
              <a:ea typeface="Anonymous Pro Bold"/>
              <a:cs typeface="Anonymous Pro Bold"/>
              <a:sym typeface="Anonymous Pro Bold"/>
            </a:endParaRPr>
          </a:p>
        </p:txBody>
      </p:sp>
      <p:sp>
        <p:nvSpPr>
          <p:cNvPr id="14" name="TextBox 14"/>
          <p:cNvSpPr txBox="1"/>
          <p:nvPr/>
        </p:nvSpPr>
        <p:spPr>
          <a:xfrm>
            <a:off x="8597793" y="2487049"/>
            <a:ext cx="7625352" cy="1999160"/>
          </a:xfrm>
          <a:prstGeom prst="rect">
            <a:avLst/>
          </a:prstGeom>
        </p:spPr>
        <p:txBody>
          <a:bodyPr lIns="0" tIns="0" rIns="0" bIns="0" rtlCol="0" anchor="t">
            <a:spAutoFit/>
          </a:bodyPr>
          <a:lstStyle/>
          <a:p>
            <a:pPr marL="0" lvl="0" indent="0" algn="just">
              <a:lnSpc>
                <a:spcPts val="5373"/>
              </a:lnSpc>
              <a:spcBef>
                <a:spcPct val="0"/>
              </a:spcBef>
            </a:pPr>
            <a:r>
              <a:rPr lang="en-US" sz="3838" b="1">
                <a:solidFill>
                  <a:srgbClr val="17103E"/>
                </a:solidFill>
                <a:latin typeface="Anonymous Pro Bold"/>
                <a:ea typeface="Anonymous Pro Bold"/>
                <a:cs typeface="Anonymous Pro Bold"/>
                <a:sym typeface="Anonymous Pro Bold"/>
              </a:rPr>
              <a:t>TikTok star and social media personality, known for her dance videos.</a:t>
            </a:r>
          </a:p>
        </p:txBody>
      </p:sp>
      <p:sp>
        <p:nvSpPr>
          <p:cNvPr id="15" name="TextBox 15"/>
          <p:cNvSpPr txBox="1"/>
          <p:nvPr/>
        </p:nvSpPr>
        <p:spPr>
          <a:xfrm>
            <a:off x="8162322" y="4948100"/>
            <a:ext cx="6297787" cy="25019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Priyanka Pruthi, licensed under </a:t>
            </a:r>
            <a:r>
              <a:rPr lang="en-US" sz="1400" b="1" u="sng">
                <a:solidFill>
                  <a:srgbClr val="FFFFFF"/>
                </a:solidFill>
                <a:latin typeface="Anonymous Pro Bold"/>
                <a:ea typeface="Anonymous Pro Bold"/>
                <a:cs typeface="Anonymous Pro Bold"/>
                <a:sym typeface="Anonymous Pro Bold"/>
                <a:hlinkClick r:id="rId8" tooltip="https://commons.wikimedia.org/w/index.php?curid=89774072"/>
              </a:rPr>
              <a:t>CC BY 3.0</a:t>
            </a:r>
            <a:r>
              <a:rPr lang="en-US" sz="1400" b="1">
                <a:solidFill>
                  <a:srgbClr val="FFFFFF"/>
                </a:solidFill>
                <a:latin typeface="Anonymous Pro Bold"/>
                <a:ea typeface="Anonymous Pro Bold"/>
                <a:cs typeface="Anonymous Pro Bold"/>
                <a:sym typeface="Anonymous Pro Bold"/>
              </a:rPr>
              <a:t> </a:t>
            </a:r>
          </a:p>
        </p:txBody>
      </p:sp>
      <p:grpSp>
        <p:nvGrpSpPr>
          <p:cNvPr id="16" name="Group 16"/>
          <p:cNvGrpSpPr/>
          <p:nvPr/>
        </p:nvGrpSpPr>
        <p:grpSpPr>
          <a:xfrm>
            <a:off x="15757216" y="8020551"/>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9"/>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28700" y="1028700"/>
            <a:ext cx="9501480" cy="4114800"/>
            <a:chOff x="0" y="0"/>
            <a:chExt cx="2502447" cy="1083733"/>
          </a:xfrm>
        </p:grpSpPr>
        <p:sp>
          <p:nvSpPr>
            <p:cNvPr id="5" name="Freeform 5"/>
            <p:cNvSpPr/>
            <p:nvPr/>
          </p:nvSpPr>
          <p:spPr>
            <a:xfrm>
              <a:off x="0" y="0"/>
              <a:ext cx="2502447" cy="1083733"/>
            </a:xfrm>
            <a:custGeom>
              <a:avLst/>
              <a:gdLst/>
              <a:ahLst/>
              <a:cxnLst/>
              <a:rect l="l" t="t" r="r" b="b"/>
              <a:pathLst>
                <a:path w="2502447" h="1083733">
                  <a:moveTo>
                    <a:pt x="0" y="0"/>
                  </a:moveTo>
                  <a:lnTo>
                    <a:pt x="2502447" y="0"/>
                  </a:lnTo>
                  <a:lnTo>
                    <a:pt x="2502447" y="1083733"/>
                  </a:lnTo>
                  <a:lnTo>
                    <a:pt x="0" y="1083733"/>
                  </a:lnTo>
                  <a:close/>
                </a:path>
              </a:pathLst>
            </a:custGeom>
            <a:solidFill>
              <a:srgbClr val="FFFFFF">
                <a:alpha val="51765"/>
              </a:srgbClr>
            </a:solidFill>
          </p:spPr>
        </p:sp>
        <p:sp>
          <p:nvSpPr>
            <p:cNvPr id="6" name="TextBox 6"/>
            <p:cNvSpPr txBox="1"/>
            <p:nvPr/>
          </p:nvSpPr>
          <p:spPr>
            <a:xfrm>
              <a:off x="0" y="47625"/>
              <a:ext cx="2502447" cy="1036108"/>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1411777" y="1028700"/>
            <a:ext cx="5847523" cy="8229600"/>
            <a:chOff x="0" y="0"/>
            <a:chExt cx="7796697" cy="10972800"/>
          </a:xfrm>
        </p:grpSpPr>
        <p:grpSp>
          <p:nvGrpSpPr>
            <p:cNvPr id="9" name="Group 9"/>
            <p:cNvGrpSpPr/>
            <p:nvPr/>
          </p:nvGrpSpPr>
          <p:grpSpPr>
            <a:xfrm>
              <a:off x="0" y="0"/>
              <a:ext cx="7796697" cy="10972800"/>
              <a:chOff x="0" y="0"/>
              <a:chExt cx="1540088" cy="2167467"/>
            </a:xfrm>
          </p:grpSpPr>
          <p:sp>
            <p:nvSpPr>
              <p:cNvPr id="10" name="Freeform 10"/>
              <p:cNvSpPr/>
              <p:nvPr/>
            </p:nvSpPr>
            <p:spPr>
              <a:xfrm>
                <a:off x="0" y="0"/>
                <a:ext cx="1540088" cy="2167467"/>
              </a:xfrm>
              <a:custGeom>
                <a:avLst/>
                <a:gdLst/>
                <a:ahLst/>
                <a:cxnLst/>
                <a:rect l="l" t="t" r="r" b="b"/>
                <a:pathLst>
                  <a:path w="1540088" h="2167467">
                    <a:moveTo>
                      <a:pt x="0" y="0"/>
                    </a:moveTo>
                    <a:lnTo>
                      <a:pt x="1540088" y="0"/>
                    </a:lnTo>
                    <a:lnTo>
                      <a:pt x="1540088" y="2167467"/>
                    </a:lnTo>
                    <a:lnTo>
                      <a:pt x="0" y="2167467"/>
                    </a:lnTo>
                    <a:close/>
                  </a:path>
                </a:pathLst>
              </a:custGeom>
              <a:solidFill>
                <a:srgbClr val="FFFFFF">
                  <a:alpha val="51765"/>
                </a:srgbClr>
              </a:solidFill>
            </p:spPr>
          </p:sp>
          <p:sp>
            <p:nvSpPr>
              <p:cNvPr id="11" name="TextBox 11"/>
              <p:cNvSpPr txBox="1"/>
              <p:nvPr/>
            </p:nvSpPr>
            <p:spPr>
              <a:xfrm>
                <a:off x="0" y="47625"/>
                <a:ext cx="1540088"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295731" y="331974"/>
              <a:ext cx="7193618" cy="10333801"/>
            </a:xfrm>
            <a:custGeom>
              <a:avLst/>
              <a:gdLst/>
              <a:ahLst/>
              <a:cxnLst/>
              <a:rect l="l" t="t" r="r" b="b"/>
              <a:pathLst>
                <a:path w="7193618" h="10333801">
                  <a:moveTo>
                    <a:pt x="0" y="0"/>
                  </a:moveTo>
                  <a:lnTo>
                    <a:pt x="7193618" y="0"/>
                  </a:lnTo>
                  <a:lnTo>
                    <a:pt x="7193618" y="10333800"/>
                  </a:lnTo>
                  <a:lnTo>
                    <a:pt x="0" y="10333800"/>
                  </a:lnTo>
                  <a:lnTo>
                    <a:pt x="0" y="0"/>
                  </a:lnTo>
                  <a:close/>
                </a:path>
              </a:pathLst>
            </a:custGeom>
            <a:blipFill>
              <a:blip r:embed="rId7"/>
              <a:stretch>
                <a:fillRect/>
              </a:stretch>
            </a:blipFill>
          </p:spPr>
        </p:sp>
      </p:grpSp>
      <p:sp>
        <p:nvSpPr>
          <p:cNvPr id="13" name="TextBox 13"/>
          <p:cNvSpPr txBox="1"/>
          <p:nvPr/>
        </p:nvSpPr>
        <p:spPr>
          <a:xfrm>
            <a:off x="4832197" y="1377747"/>
            <a:ext cx="5173382" cy="936625"/>
          </a:xfrm>
          <a:prstGeom prst="rect">
            <a:avLst/>
          </a:prstGeom>
        </p:spPr>
        <p:txBody>
          <a:bodyPr lIns="0" tIns="0" rIns="0" bIns="0" rtlCol="0" anchor="t">
            <a:spAutoFit/>
          </a:bodyPr>
          <a:lstStyle/>
          <a:p>
            <a:pPr marL="0" lvl="0" indent="0" algn="r">
              <a:lnSpc>
                <a:spcPts val="7699"/>
              </a:lnSpc>
              <a:spcBef>
                <a:spcPct val="0"/>
              </a:spcBef>
            </a:pPr>
            <a:r>
              <a:rPr lang="en-US" sz="5499" b="1">
                <a:solidFill>
                  <a:srgbClr val="FFFFFF"/>
                </a:solidFill>
                <a:latin typeface="Anonymous Pro Bold"/>
                <a:ea typeface="Anonymous Pro Bold"/>
                <a:cs typeface="Anonymous Pro Bold"/>
                <a:sym typeface="Anonymous Pro Bold"/>
              </a:rPr>
              <a:t>Ada Lovelace</a:t>
            </a:r>
          </a:p>
        </p:txBody>
      </p:sp>
      <p:sp>
        <p:nvSpPr>
          <p:cNvPr id="14" name="TextBox 14"/>
          <p:cNvSpPr txBox="1"/>
          <p:nvPr/>
        </p:nvSpPr>
        <p:spPr>
          <a:xfrm>
            <a:off x="2511051" y="2446815"/>
            <a:ext cx="7494528" cy="2089152"/>
          </a:xfrm>
          <a:prstGeom prst="rect">
            <a:avLst/>
          </a:prstGeom>
        </p:spPr>
        <p:txBody>
          <a:bodyPr lIns="0" tIns="0" rIns="0" bIns="0" rtlCol="0" anchor="t">
            <a:spAutoFit/>
          </a:bodyPr>
          <a:lstStyle/>
          <a:p>
            <a:pPr marL="0" lvl="0" indent="0" algn="r">
              <a:lnSpc>
                <a:spcPts val="5599"/>
              </a:lnSpc>
              <a:spcBef>
                <a:spcPct val="0"/>
              </a:spcBef>
            </a:pPr>
            <a:r>
              <a:rPr lang="en-US" sz="3999" b="1">
                <a:solidFill>
                  <a:srgbClr val="17103E"/>
                </a:solidFill>
                <a:latin typeface="Anonymous Pro Bold"/>
                <a:ea typeface="Anonymous Pro Bold"/>
                <a:cs typeface="Anonymous Pro Bold"/>
                <a:sym typeface="Anonymous Pro Bold"/>
              </a:rPr>
              <a:t>Mathematician, known as the world's first computer programmer.</a:t>
            </a:r>
          </a:p>
        </p:txBody>
      </p:sp>
      <p:sp>
        <p:nvSpPr>
          <p:cNvPr id="15" name="TextBox 15"/>
          <p:cNvSpPr txBox="1"/>
          <p:nvPr/>
        </p:nvSpPr>
        <p:spPr>
          <a:xfrm>
            <a:off x="1240359" y="5209120"/>
            <a:ext cx="9236906" cy="250190"/>
          </a:xfrm>
          <a:prstGeom prst="rect">
            <a:avLst/>
          </a:prstGeom>
        </p:spPr>
        <p:txBody>
          <a:bodyPr lIns="0" tIns="0" rIns="0" bIns="0" rtlCol="0" anchor="t">
            <a:spAutoFit/>
          </a:bodyPr>
          <a:lstStyle/>
          <a:p>
            <a:pPr marL="0" lvl="0" indent="0" algn="r">
              <a:lnSpc>
                <a:spcPts val="1960"/>
              </a:lnSpc>
              <a:spcBef>
                <a:spcPct val="0"/>
              </a:spcBef>
            </a:pPr>
            <a:r>
              <a:rPr lang="en-US" sz="1400" b="1" dirty="0">
                <a:solidFill>
                  <a:srgbClr val="FFFFFF"/>
                </a:solidFill>
                <a:latin typeface="Anonymous Pro Bold"/>
                <a:ea typeface="Anonymous Pro Bold"/>
                <a:cs typeface="Anonymous Pro Bold"/>
                <a:sym typeface="Anonymous Pro Bold"/>
              </a:rPr>
              <a:t>By </a:t>
            </a:r>
            <a:r>
              <a:rPr lang="en-US" sz="1400" b="1" u="sng" dirty="0">
                <a:solidFill>
                  <a:srgbClr val="FFFFFF"/>
                </a:solidFill>
                <a:latin typeface="Anonymous Pro Bold"/>
                <a:ea typeface="Anonymous Pro Bold"/>
                <a:cs typeface="Anonymous Pro Bold"/>
                <a:sym typeface="Anonymous Pro Bold"/>
                <a:hlinkClick r:id="rId8" tooltip="https://collection.sciencemuseum.org.uk/objects/co67823"/>
              </a:rPr>
              <a:t>Science Museum Group</a:t>
            </a:r>
            <a:r>
              <a:rPr lang="en-US" sz="1400" dirty="0">
                <a:solidFill>
                  <a:srgbClr val="FFFFFF"/>
                </a:solidFill>
                <a:latin typeface="Anonymous Pro"/>
                <a:ea typeface="Anonymous Pro"/>
                <a:cs typeface="Anonymous Pro"/>
                <a:sym typeface="Anonymous Pro"/>
              </a:rPr>
              <a:t>, </a:t>
            </a:r>
            <a:r>
              <a:rPr lang="en-US" sz="1400" b="1" dirty="0">
                <a:solidFill>
                  <a:srgbClr val="FFFFFF"/>
                </a:solidFill>
                <a:latin typeface="Anonymous Pro Bold"/>
                <a:ea typeface="Anonymous Pro Bold"/>
                <a:cs typeface="Anonymous Pro Bold"/>
                <a:sym typeface="Anonymous Pro Bold"/>
              </a:rPr>
              <a:t>licensed under  </a:t>
            </a:r>
            <a:r>
              <a:rPr lang="en-US" sz="1400" b="1" u="sng" dirty="0">
                <a:solidFill>
                  <a:srgbClr val="FFFFFF"/>
                </a:solidFill>
                <a:latin typeface="Anonymous Pro Bold"/>
                <a:ea typeface="Anonymous Pro Bold"/>
                <a:cs typeface="Anonymous Pro Bold"/>
                <a:sym typeface="Anonymous Pro Bold"/>
                <a:hlinkClick r:id="rId9" tooltip="https://en.wikipedia.org/wiki/public_domain"/>
              </a:rPr>
              <a:t>public domain</a:t>
            </a:r>
          </a:p>
        </p:txBody>
      </p:sp>
      <p:grpSp>
        <p:nvGrpSpPr>
          <p:cNvPr id="16" name="Group 16"/>
          <p:cNvGrpSpPr/>
          <p:nvPr/>
        </p:nvGrpSpPr>
        <p:grpSpPr>
          <a:xfrm>
            <a:off x="1028700" y="7781087"/>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0"/>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28700" y="1028700"/>
            <a:ext cx="8953826" cy="3574611"/>
            <a:chOff x="0" y="0"/>
            <a:chExt cx="2358209" cy="941461"/>
          </a:xfrm>
        </p:grpSpPr>
        <p:sp>
          <p:nvSpPr>
            <p:cNvPr id="5" name="Freeform 5"/>
            <p:cNvSpPr/>
            <p:nvPr/>
          </p:nvSpPr>
          <p:spPr>
            <a:xfrm>
              <a:off x="0" y="0"/>
              <a:ext cx="2358209" cy="941461"/>
            </a:xfrm>
            <a:custGeom>
              <a:avLst/>
              <a:gdLst/>
              <a:ahLst/>
              <a:cxnLst/>
              <a:rect l="l" t="t" r="r" b="b"/>
              <a:pathLst>
                <a:path w="2358209" h="941461">
                  <a:moveTo>
                    <a:pt x="0" y="0"/>
                  </a:moveTo>
                  <a:lnTo>
                    <a:pt x="2358209" y="0"/>
                  </a:lnTo>
                  <a:lnTo>
                    <a:pt x="2358209" y="941461"/>
                  </a:lnTo>
                  <a:lnTo>
                    <a:pt x="0" y="941461"/>
                  </a:lnTo>
                  <a:close/>
                </a:path>
              </a:pathLst>
            </a:custGeom>
            <a:solidFill>
              <a:srgbClr val="FFFFFF">
                <a:alpha val="51765"/>
              </a:srgbClr>
            </a:solidFill>
          </p:spPr>
        </p:sp>
        <p:sp>
          <p:nvSpPr>
            <p:cNvPr id="6" name="TextBox 6"/>
            <p:cNvSpPr txBox="1"/>
            <p:nvPr/>
          </p:nvSpPr>
          <p:spPr>
            <a:xfrm>
              <a:off x="0" y="47625"/>
              <a:ext cx="2358209" cy="893836"/>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806257" y="981362"/>
            <a:ext cx="6453043" cy="8276938"/>
            <a:chOff x="0" y="0"/>
            <a:chExt cx="8604057" cy="11035917"/>
          </a:xfrm>
        </p:grpSpPr>
        <p:grpSp>
          <p:nvGrpSpPr>
            <p:cNvPr id="9" name="Group 9"/>
            <p:cNvGrpSpPr/>
            <p:nvPr/>
          </p:nvGrpSpPr>
          <p:grpSpPr>
            <a:xfrm>
              <a:off x="0" y="0"/>
              <a:ext cx="8604057" cy="11035917"/>
              <a:chOff x="0" y="0"/>
              <a:chExt cx="1867059" cy="2394766"/>
            </a:xfrm>
          </p:grpSpPr>
          <p:sp>
            <p:nvSpPr>
              <p:cNvPr id="10" name="Freeform 10"/>
              <p:cNvSpPr/>
              <p:nvPr/>
            </p:nvSpPr>
            <p:spPr>
              <a:xfrm>
                <a:off x="0" y="0"/>
                <a:ext cx="1867059" cy="2394766"/>
              </a:xfrm>
              <a:custGeom>
                <a:avLst/>
                <a:gdLst/>
                <a:ahLst/>
                <a:cxnLst/>
                <a:rect l="l" t="t" r="r" b="b"/>
                <a:pathLst>
                  <a:path w="1867059" h="2394766">
                    <a:moveTo>
                      <a:pt x="0" y="0"/>
                    </a:moveTo>
                    <a:lnTo>
                      <a:pt x="1867059" y="0"/>
                    </a:lnTo>
                    <a:lnTo>
                      <a:pt x="1867059" y="2394766"/>
                    </a:lnTo>
                    <a:lnTo>
                      <a:pt x="0" y="2394766"/>
                    </a:lnTo>
                    <a:close/>
                  </a:path>
                </a:pathLst>
              </a:custGeom>
              <a:solidFill>
                <a:srgbClr val="FFFFFF">
                  <a:alpha val="51765"/>
                </a:srgbClr>
              </a:solidFill>
            </p:spPr>
          </p:sp>
          <p:sp>
            <p:nvSpPr>
              <p:cNvPr id="11" name="TextBox 11"/>
              <p:cNvSpPr txBox="1"/>
              <p:nvPr/>
            </p:nvSpPr>
            <p:spPr>
              <a:xfrm>
                <a:off x="0" y="47625"/>
                <a:ext cx="1867059" cy="2347141"/>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403122" y="417340"/>
              <a:ext cx="7830296" cy="10197136"/>
            </a:xfrm>
            <a:custGeom>
              <a:avLst/>
              <a:gdLst/>
              <a:ahLst/>
              <a:cxnLst/>
              <a:rect l="l" t="t" r="r" b="b"/>
              <a:pathLst>
                <a:path w="7830296" h="10197136">
                  <a:moveTo>
                    <a:pt x="0" y="0"/>
                  </a:moveTo>
                  <a:lnTo>
                    <a:pt x="7830295" y="0"/>
                  </a:lnTo>
                  <a:lnTo>
                    <a:pt x="7830295" y="10197136"/>
                  </a:lnTo>
                  <a:lnTo>
                    <a:pt x="0" y="10197136"/>
                  </a:lnTo>
                  <a:lnTo>
                    <a:pt x="0" y="0"/>
                  </a:lnTo>
                  <a:close/>
                </a:path>
              </a:pathLst>
            </a:custGeom>
            <a:blipFill>
              <a:blip r:embed="rId7"/>
              <a:stretch>
                <a:fillRect/>
              </a:stretch>
            </a:blipFill>
          </p:spPr>
        </p:sp>
      </p:grpSp>
      <p:sp>
        <p:nvSpPr>
          <p:cNvPr id="13" name="TextBox 13"/>
          <p:cNvSpPr txBox="1"/>
          <p:nvPr/>
        </p:nvSpPr>
        <p:spPr>
          <a:xfrm>
            <a:off x="2411464" y="1356908"/>
            <a:ext cx="7120429" cy="936625"/>
          </a:xfrm>
          <a:prstGeom prst="rect">
            <a:avLst/>
          </a:prstGeom>
        </p:spPr>
        <p:txBody>
          <a:bodyPr lIns="0" tIns="0" rIns="0" bIns="0" rtlCol="0" anchor="t">
            <a:spAutoFit/>
          </a:bodyPr>
          <a:lstStyle/>
          <a:p>
            <a:pPr marL="0" lvl="0" indent="0" algn="r">
              <a:lnSpc>
                <a:spcPts val="7699"/>
              </a:lnSpc>
              <a:spcBef>
                <a:spcPct val="0"/>
              </a:spcBef>
            </a:pPr>
            <a:r>
              <a:rPr lang="en-US" sz="5499" b="1" dirty="0">
                <a:solidFill>
                  <a:srgbClr val="FFFFFF"/>
                </a:solidFill>
                <a:latin typeface="Anonymous Pro Bold"/>
                <a:ea typeface="Anonymous Pro Bold"/>
                <a:cs typeface="Anonymous Pro Bold"/>
                <a:sym typeface="Anonymous Pro Bold"/>
              </a:rPr>
              <a:t>Millie Bobby Brown</a:t>
            </a:r>
          </a:p>
        </p:txBody>
      </p:sp>
      <p:sp>
        <p:nvSpPr>
          <p:cNvPr id="14" name="TextBox 14"/>
          <p:cNvSpPr txBox="1"/>
          <p:nvPr/>
        </p:nvSpPr>
        <p:spPr>
          <a:xfrm>
            <a:off x="1859648" y="2514009"/>
            <a:ext cx="7672245" cy="1322758"/>
          </a:xfrm>
          <a:prstGeom prst="rect">
            <a:avLst/>
          </a:prstGeom>
        </p:spPr>
        <p:txBody>
          <a:bodyPr lIns="0" tIns="0" rIns="0" bIns="0" rtlCol="0" anchor="t">
            <a:spAutoFit/>
          </a:bodyPr>
          <a:lstStyle/>
          <a:p>
            <a:pPr marL="0" lvl="0" indent="0" algn="r">
              <a:lnSpc>
                <a:spcPts val="5317"/>
              </a:lnSpc>
              <a:spcBef>
                <a:spcPct val="0"/>
              </a:spcBef>
            </a:pPr>
            <a:r>
              <a:rPr lang="en-US" sz="3797" b="1">
                <a:solidFill>
                  <a:srgbClr val="17103E"/>
                </a:solidFill>
                <a:latin typeface="Anonymous Pro Bold"/>
                <a:ea typeface="Anonymous Pro Bold"/>
                <a:cs typeface="Anonymous Pro Bold"/>
                <a:sym typeface="Anonymous Pro Bold"/>
              </a:rPr>
              <a:t>Actress, famous for her role as Eleven in Stranger Things.</a:t>
            </a:r>
          </a:p>
        </p:txBody>
      </p:sp>
      <p:sp>
        <p:nvSpPr>
          <p:cNvPr id="15" name="TextBox 15"/>
          <p:cNvSpPr txBox="1"/>
          <p:nvPr/>
        </p:nvSpPr>
        <p:spPr>
          <a:xfrm>
            <a:off x="3181206" y="4621991"/>
            <a:ext cx="6747282" cy="497840"/>
          </a:xfrm>
          <a:prstGeom prst="rect">
            <a:avLst/>
          </a:prstGeom>
        </p:spPr>
        <p:txBody>
          <a:bodyPr lIns="0" tIns="0" rIns="0" bIns="0" rtlCol="0" anchor="t">
            <a:spAutoFit/>
          </a:bodyPr>
          <a:lstStyle/>
          <a:p>
            <a:pPr marL="0" lvl="0" indent="0" algn="r">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www.youtube.com/@voguetvtaiwan"/>
              </a:rPr>
              <a:t>VOGUE Taiwan</a:t>
            </a:r>
            <a:r>
              <a:rPr lang="en-US" sz="1400">
                <a:solidFill>
                  <a:srgbClr val="FFFFFF"/>
                </a:solidFill>
                <a:latin typeface="Anonymous Pro"/>
                <a:ea typeface="Anonymous Pro"/>
                <a:cs typeface="Anonymous Pro"/>
                <a:sym typeface="Anonymous Pro"/>
              </a:rPr>
              <a:t>, licensed under </a:t>
            </a:r>
            <a:r>
              <a:rPr lang="en-US" sz="1400" u="sng">
                <a:solidFill>
                  <a:srgbClr val="FFFFFF"/>
                </a:solidFill>
                <a:latin typeface="Anonymous Pro"/>
                <a:ea typeface="Anonymous Pro"/>
                <a:cs typeface="Anonymous Pro"/>
                <a:sym typeface="Anonymous Pro"/>
                <a:hlinkClick r:id="rId9" tooltip="https://en.wikipedia.org/wiki/en:Creative_Commons"/>
              </a:rPr>
              <a:t>Creative Commons</a:t>
            </a:r>
            <a:r>
              <a:rPr lang="en-US" sz="1400">
                <a:solidFill>
                  <a:srgbClr val="FFFFFF"/>
                </a:solidFill>
                <a:latin typeface="Anonymous Pro"/>
                <a:ea typeface="Anonymous Pro"/>
                <a:cs typeface="Anonymous Pro"/>
                <a:sym typeface="Anonymous Pro"/>
              </a:rPr>
              <a:t> </a:t>
            </a:r>
            <a:r>
              <a:rPr lang="en-US" sz="1400" u="sng">
                <a:solidFill>
                  <a:srgbClr val="FFFFFF"/>
                </a:solidFill>
                <a:latin typeface="Anonymous Pro"/>
                <a:ea typeface="Anonymous Pro"/>
                <a:cs typeface="Anonymous Pro"/>
                <a:sym typeface="Anonymous Pro"/>
                <a:hlinkClick r:id="rId10" tooltip="https://creativecommons.org/licenses/by/3.0/deed.en"/>
              </a:rPr>
              <a:t>Attribution 3.0 Unported</a:t>
            </a:r>
            <a:r>
              <a:rPr lang="en-US" sz="1400">
                <a:solidFill>
                  <a:srgbClr val="FFFFFF"/>
                </a:solidFill>
                <a:latin typeface="Anonymous Pro"/>
                <a:ea typeface="Anonymous Pro"/>
                <a:cs typeface="Anonymous Pro"/>
                <a:sym typeface="Anonymous Pro"/>
              </a:rPr>
              <a:t>, via </a:t>
            </a:r>
            <a:r>
              <a:rPr lang="en-US" sz="1400" u="sng">
                <a:solidFill>
                  <a:srgbClr val="FFFFFF"/>
                </a:solidFill>
                <a:latin typeface="Anonymous Pro"/>
                <a:ea typeface="Anonymous Pro"/>
                <a:cs typeface="Anonymous Pro"/>
                <a:sym typeface="Anonymous Pro"/>
                <a:hlinkClick r:id="rId11" tooltip="https://commons.wikimedia.org/wiki/File:Marie_Curie_in_Laboratory.jpg"/>
              </a:rPr>
              <a:t>Wikimedia Commons</a:t>
            </a:r>
            <a:r>
              <a:rPr lang="en-US" sz="1400">
                <a:solidFill>
                  <a:srgbClr val="FFFFFF"/>
                </a:solidFill>
                <a:latin typeface="Anonymous Pro"/>
                <a:ea typeface="Anonymous Pro"/>
                <a:cs typeface="Anonymous Pro"/>
                <a:sym typeface="Anonymous Pro"/>
              </a:rPr>
              <a:t>. </a:t>
            </a:r>
          </a:p>
        </p:txBody>
      </p:sp>
      <p:grpSp>
        <p:nvGrpSpPr>
          <p:cNvPr id="16" name="Group 16"/>
          <p:cNvGrpSpPr/>
          <p:nvPr/>
        </p:nvGrpSpPr>
        <p:grpSpPr>
          <a:xfrm>
            <a:off x="1028700" y="7884813"/>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2"/>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flipV="1">
            <a:off x="-3254394" y="-1448313"/>
            <a:ext cx="10228083" cy="9333126"/>
          </a:xfrm>
          <a:custGeom>
            <a:avLst/>
            <a:gdLst/>
            <a:ahLst/>
            <a:cxnLst/>
            <a:rect l="l" t="t" r="r" b="b"/>
            <a:pathLst>
              <a:path w="10228083" h="9333126">
                <a:moveTo>
                  <a:pt x="0" y="9333126"/>
                </a:moveTo>
                <a:lnTo>
                  <a:pt x="10228084" y="9333126"/>
                </a:lnTo>
                <a:lnTo>
                  <a:pt x="10228084" y="0"/>
                </a:lnTo>
                <a:lnTo>
                  <a:pt x="0" y="0"/>
                </a:lnTo>
                <a:lnTo>
                  <a:pt x="0" y="9333126"/>
                </a:lnTo>
                <a:close/>
              </a:path>
            </a:pathLst>
          </a:custGeom>
          <a:blipFill>
            <a:blip r:embed="rId3">
              <a:alphaModFix amt="36000"/>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7485715" y="754776"/>
            <a:ext cx="9650984" cy="4167639"/>
            <a:chOff x="0" y="0"/>
            <a:chExt cx="2541823" cy="1097650"/>
          </a:xfrm>
        </p:grpSpPr>
        <p:sp>
          <p:nvSpPr>
            <p:cNvPr id="5" name="Freeform 5"/>
            <p:cNvSpPr/>
            <p:nvPr/>
          </p:nvSpPr>
          <p:spPr>
            <a:xfrm>
              <a:off x="0" y="0"/>
              <a:ext cx="2541823" cy="1097650"/>
            </a:xfrm>
            <a:custGeom>
              <a:avLst/>
              <a:gdLst/>
              <a:ahLst/>
              <a:cxnLst/>
              <a:rect l="l" t="t" r="r" b="b"/>
              <a:pathLst>
                <a:path w="2541823" h="1097650">
                  <a:moveTo>
                    <a:pt x="0" y="0"/>
                  </a:moveTo>
                  <a:lnTo>
                    <a:pt x="2541823" y="0"/>
                  </a:lnTo>
                  <a:lnTo>
                    <a:pt x="2541823" y="1097650"/>
                  </a:lnTo>
                  <a:lnTo>
                    <a:pt x="0" y="1097650"/>
                  </a:lnTo>
                  <a:close/>
                </a:path>
              </a:pathLst>
            </a:custGeom>
            <a:solidFill>
              <a:srgbClr val="FFFFFF">
                <a:alpha val="51765"/>
              </a:srgbClr>
            </a:solidFill>
          </p:spPr>
        </p:sp>
        <p:sp>
          <p:nvSpPr>
            <p:cNvPr id="6" name="TextBox 6"/>
            <p:cNvSpPr txBox="1"/>
            <p:nvPr/>
          </p:nvSpPr>
          <p:spPr>
            <a:xfrm>
              <a:off x="0" y="47625"/>
              <a:ext cx="2541823" cy="1050025"/>
            </a:xfrm>
            <a:prstGeom prst="rect">
              <a:avLst/>
            </a:prstGeom>
          </p:spPr>
          <p:txBody>
            <a:bodyPr lIns="50800" tIns="50800" rIns="50800" bIns="50800" rtlCol="0" anchor="ctr"/>
            <a:lstStyle/>
            <a:p>
              <a:pPr algn="ctr">
                <a:lnSpc>
                  <a:spcPts val="2260"/>
                </a:lnSpc>
              </a:pPr>
              <a:endParaRPr/>
            </a:p>
          </p:txBody>
        </p:sp>
      </p:grpSp>
      <p:sp>
        <p:nvSpPr>
          <p:cNvPr id="7" name="Freeform 7"/>
          <p:cNvSpPr/>
          <p:nvPr/>
        </p:nvSpPr>
        <p:spPr>
          <a:xfrm rot="3997896">
            <a:off x="15986413" y="4975145"/>
            <a:ext cx="9094847" cy="9045238"/>
          </a:xfrm>
          <a:custGeom>
            <a:avLst/>
            <a:gdLst/>
            <a:ahLst/>
            <a:cxnLst/>
            <a:rect l="l" t="t" r="r" b="b"/>
            <a:pathLst>
              <a:path w="9094847" h="9045238">
                <a:moveTo>
                  <a:pt x="0" y="0"/>
                </a:moveTo>
                <a:lnTo>
                  <a:pt x="9094847" y="0"/>
                </a:lnTo>
                <a:lnTo>
                  <a:pt x="9094847" y="9045238"/>
                </a:lnTo>
                <a:lnTo>
                  <a:pt x="0" y="9045238"/>
                </a:lnTo>
                <a:lnTo>
                  <a:pt x="0" y="0"/>
                </a:lnTo>
                <a:close/>
              </a:path>
            </a:pathLst>
          </a:custGeom>
          <a:blipFill>
            <a:blip r:embed="rId5">
              <a:alphaModFix amt="37000"/>
              <a:extLst>
                <a:ext uri="{96DAC541-7B7A-43D3-8B79-37D633B846F1}">
                  <asvg:svgBlip xmlns:asvg="http://schemas.microsoft.com/office/drawing/2016/SVG/main" r:embed="rId6"/>
                </a:ext>
              </a:extLst>
            </a:blip>
            <a:stretch>
              <a:fillRect/>
            </a:stretch>
          </a:blipFill>
        </p:spPr>
      </p:sp>
      <p:grpSp>
        <p:nvGrpSpPr>
          <p:cNvPr id="8" name="Group 8"/>
          <p:cNvGrpSpPr/>
          <p:nvPr/>
        </p:nvGrpSpPr>
        <p:grpSpPr>
          <a:xfrm>
            <a:off x="1028700" y="754776"/>
            <a:ext cx="5827004" cy="8777449"/>
            <a:chOff x="0" y="0"/>
            <a:chExt cx="7769338" cy="11703265"/>
          </a:xfrm>
        </p:grpSpPr>
        <p:grpSp>
          <p:nvGrpSpPr>
            <p:cNvPr id="9" name="Group 9"/>
            <p:cNvGrpSpPr/>
            <p:nvPr/>
          </p:nvGrpSpPr>
          <p:grpSpPr>
            <a:xfrm>
              <a:off x="0" y="0"/>
              <a:ext cx="7769338" cy="11703265"/>
              <a:chOff x="0" y="0"/>
              <a:chExt cx="1438896" cy="2167467"/>
            </a:xfrm>
          </p:grpSpPr>
          <p:sp>
            <p:nvSpPr>
              <p:cNvPr id="10" name="Freeform 10"/>
              <p:cNvSpPr/>
              <p:nvPr/>
            </p:nvSpPr>
            <p:spPr>
              <a:xfrm>
                <a:off x="0" y="0"/>
                <a:ext cx="1438896" cy="2167467"/>
              </a:xfrm>
              <a:custGeom>
                <a:avLst/>
                <a:gdLst/>
                <a:ahLst/>
                <a:cxnLst/>
                <a:rect l="l" t="t" r="r" b="b"/>
                <a:pathLst>
                  <a:path w="1438896" h="2167467">
                    <a:moveTo>
                      <a:pt x="0" y="0"/>
                    </a:moveTo>
                    <a:lnTo>
                      <a:pt x="1438896" y="0"/>
                    </a:lnTo>
                    <a:lnTo>
                      <a:pt x="1438896" y="2167467"/>
                    </a:lnTo>
                    <a:lnTo>
                      <a:pt x="0" y="2167467"/>
                    </a:lnTo>
                    <a:close/>
                  </a:path>
                </a:pathLst>
              </a:custGeom>
              <a:solidFill>
                <a:srgbClr val="FFFFFF">
                  <a:alpha val="51765"/>
                </a:srgbClr>
              </a:solidFill>
            </p:spPr>
          </p:sp>
          <p:sp>
            <p:nvSpPr>
              <p:cNvPr id="11" name="TextBox 11"/>
              <p:cNvSpPr txBox="1"/>
              <p:nvPr/>
            </p:nvSpPr>
            <p:spPr>
              <a:xfrm>
                <a:off x="0" y="47625"/>
                <a:ext cx="1438896" cy="2119842"/>
              </a:xfrm>
              <a:prstGeom prst="rect">
                <a:avLst/>
              </a:prstGeom>
            </p:spPr>
            <p:txBody>
              <a:bodyPr lIns="50800" tIns="50800" rIns="50800" bIns="50800" rtlCol="0" anchor="ctr"/>
              <a:lstStyle/>
              <a:p>
                <a:pPr algn="ctr">
                  <a:lnSpc>
                    <a:spcPts val="2260"/>
                  </a:lnSpc>
                </a:pPr>
                <a:endParaRPr/>
              </a:p>
            </p:txBody>
          </p:sp>
        </p:grpSp>
        <p:sp>
          <p:nvSpPr>
            <p:cNvPr id="12" name="Freeform 12"/>
            <p:cNvSpPr/>
            <p:nvPr/>
          </p:nvSpPr>
          <p:spPr>
            <a:xfrm>
              <a:off x="404779" y="325041"/>
              <a:ext cx="6991919" cy="10963768"/>
            </a:xfrm>
            <a:custGeom>
              <a:avLst/>
              <a:gdLst/>
              <a:ahLst/>
              <a:cxnLst/>
              <a:rect l="l" t="t" r="r" b="b"/>
              <a:pathLst>
                <a:path w="6991919" h="10963768">
                  <a:moveTo>
                    <a:pt x="0" y="0"/>
                  </a:moveTo>
                  <a:lnTo>
                    <a:pt x="6991919" y="0"/>
                  </a:lnTo>
                  <a:lnTo>
                    <a:pt x="6991919" y="10963768"/>
                  </a:lnTo>
                  <a:lnTo>
                    <a:pt x="0" y="10963768"/>
                  </a:lnTo>
                  <a:lnTo>
                    <a:pt x="0" y="0"/>
                  </a:lnTo>
                  <a:close/>
                </a:path>
              </a:pathLst>
            </a:custGeom>
            <a:blipFill>
              <a:blip r:embed="rId7"/>
              <a:stretch>
                <a:fillRect/>
              </a:stretch>
            </a:blipFill>
          </p:spPr>
        </p:sp>
      </p:grpSp>
      <p:sp>
        <p:nvSpPr>
          <p:cNvPr id="13" name="TextBox 13"/>
          <p:cNvSpPr txBox="1"/>
          <p:nvPr/>
        </p:nvSpPr>
        <p:spPr>
          <a:xfrm>
            <a:off x="8024698" y="1129630"/>
            <a:ext cx="7390862" cy="936625"/>
          </a:xfrm>
          <a:prstGeom prst="rect">
            <a:avLst/>
          </a:prstGeom>
        </p:spPr>
        <p:txBody>
          <a:bodyPr lIns="0" tIns="0" rIns="0" bIns="0" rtlCol="0" anchor="t">
            <a:spAutoFit/>
          </a:bodyPr>
          <a:lstStyle/>
          <a:p>
            <a:pPr marL="0" lvl="0" indent="0" algn="l">
              <a:lnSpc>
                <a:spcPts val="7699"/>
              </a:lnSpc>
              <a:spcBef>
                <a:spcPct val="0"/>
              </a:spcBef>
            </a:pPr>
            <a:r>
              <a:rPr lang="en-US" sz="5499" b="1" dirty="0">
                <a:solidFill>
                  <a:srgbClr val="FFFFFF"/>
                </a:solidFill>
                <a:latin typeface="Anonymous Pro Bold"/>
                <a:ea typeface="Anonymous Pro Bold"/>
                <a:cs typeface="Anonymous Pro Bold"/>
                <a:sym typeface="Anonymous Pro Bold"/>
              </a:rPr>
              <a:t>Sabrina Carpenter</a:t>
            </a:r>
          </a:p>
        </p:txBody>
      </p:sp>
      <p:sp>
        <p:nvSpPr>
          <p:cNvPr id="14" name="TextBox 14"/>
          <p:cNvSpPr txBox="1"/>
          <p:nvPr/>
        </p:nvSpPr>
        <p:spPr>
          <a:xfrm>
            <a:off x="8024698" y="2286694"/>
            <a:ext cx="8523787" cy="2127528"/>
          </a:xfrm>
          <a:prstGeom prst="rect">
            <a:avLst/>
          </a:prstGeom>
        </p:spPr>
        <p:txBody>
          <a:bodyPr lIns="0" tIns="0" rIns="0" bIns="0" rtlCol="0" anchor="t">
            <a:spAutoFit/>
          </a:bodyPr>
          <a:lstStyle/>
          <a:p>
            <a:pPr marL="0" lvl="0" indent="0" algn="just">
              <a:lnSpc>
                <a:spcPts val="5734"/>
              </a:lnSpc>
              <a:spcBef>
                <a:spcPct val="0"/>
              </a:spcBef>
            </a:pPr>
            <a:r>
              <a:rPr lang="en-US" sz="4096" b="1" dirty="0">
                <a:solidFill>
                  <a:srgbClr val="17103E"/>
                </a:solidFill>
                <a:latin typeface="Anonymous Pro Bold"/>
                <a:ea typeface="Anonymous Pro Bold"/>
                <a:cs typeface="Anonymous Pro Bold"/>
                <a:sym typeface="Anonymous Pro Bold"/>
              </a:rPr>
              <a:t>Singer and actress, starred in Girl Meets World and has a successful music career.</a:t>
            </a:r>
          </a:p>
        </p:txBody>
      </p:sp>
      <p:sp>
        <p:nvSpPr>
          <p:cNvPr id="15" name="TextBox 15"/>
          <p:cNvSpPr txBox="1"/>
          <p:nvPr/>
        </p:nvSpPr>
        <p:spPr>
          <a:xfrm>
            <a:off x="7509929" y="4952293"/>
            <a:ext cx="7905631" cy="497840"/>
          </a:xfrm>
          <a:prstGeom prst="rect">
            <a:avLst/>
          </a:prstGeom>
        </p:spPr>
        <p:txBody>
          <a:bodyPr lIns="0" tIns="0" rIns="0" bIns="0" rtlCol="0" anchor="t">
            <a:spAutoFit/>
          </a:bodyPr>
          <a:lstStyle/>
          <a:p>
            <a:pPr marL="0" lvl="0" indent="0" algn="just">
              <a:lnSpc>
                <a:spcPts val="1960"/>
              </a:lnSpc>
              <a:spcBef>
                <a:spcPct val="0"/>
              </a:spcBef>
            </a:pPr>
            <a:r>
              <a:rPr lang="en-US" sz="1400" b="1">
                <a:solidFill>
                  <a:srgbClr val="FFFFFF"/>
                </a:solidFill>
                <a:latin typeface="Anonymous Pro Bold"/>
                <a:ea typeface="Anonymous Pro Bold"/>
                <a:cs typeface="Anonymous Pro Bold"/>
                <a:sym typeface="Anonymous Pro Bold"/>
              </a:rPr>
              <a:t>By </a:t>
            </a:r>
            <a:r>
              <a:rPr lang="en-US" sz="1400" b="1" u="sng">
                <a:solidFill>
                  <a:srgbClr val="FFFFFF"/>
                </a:solidFill>
                <a:latin typeface="Anonymous Pro Bold"/>
                <a:ea typeface="Anonymous Pro Bold"/>
                <a:cs typeface="Anonymous Pro Bold"/>
                <a:sym typeface="Anonymous Pro Bold"/>
                <a:hlinkClick r:id="rId8" tooltip="https://vimeo.com/phillipmansfield"/>
              </a:rPr>
              <a:t>Phillip Mansfield</a:t>
            </a:r>
            <a:r>
              <a:rPr lang="en-US" sz="1400">
                <a:solidFill>
                  <a:srgbClr val="FFFFFF"/>
                </a:solidFill>
                <a:latin typeface="Anonymous Pro"/>
                <a:ea typeface="Anonymous Pro"/>
                <a:cs typeface="Anonymous Pro"/>
                <a:sym typeface="Anonymous Pro"/>
              </a:rPr>
              <a:t>, licensed under   </a:t>
            </a:r>
            <a:r>
              <a:rPr lang="en-US" sz="1400" u="sng">
                <a:solidFill>
                  <a:srgbClr val="FFFFFF"/>
                </a:solidFill>
                <a:latin typeface="Anonymous Pro"/>
                <a:ea typeface="Anonymous Pro"/>
                <a:cs typeface="Anonymous Pro"/>
                <a:sym typeface="Anonymous Pro"/>
                <a:hlinkClick r:id="rId9" tooltip="https://en.wikipedia.org/wiki/en:Creative_Commons"/>
              </a:rPr>
              <a:t>Creative Commons</a:t>
            </a:r>
            <a:r>
              <a:rPr lang="en-US" sz="1400">
                <a:solidFill>
                  <a:srgbClr val="FFFFFF"/>
                </a:solidFill>
                <a:latin typeface="Anonymous Pro"/>
                <a:ea typeface="Anonymous Pro"/>
                <a:cs typeface="Anonymous Pro"/>
                <a:sym typeface="Anonymous Pro"/>
              </a:rPr>
              <a:t> </a:t>
            </a:r>
            <a:r>
              <a:rPr lang="en-US" sz="1400" u="sng">
                <a:solidFill>
                  <a:srgbClr val="FFFFFF"/>
                </a:solidFill>
                <a:latin typeface="Anonymous Pro"/>
                <a:ea typeface="Anonymous Pro"/>
                <a:cs typeface="Anonymous Pro"/>
                <a:sym typeface="Anonymous Pro"/>
                <a:hlinkClick r:id="rId10" tooltip="https://creativecommons.org/licenses/by/3.0/deed.en"/>
              </a:rPr>
              <a:t>Attribution 3.0 Unported</a:t>
            </a:r>
            <a:r>
              <a:rPr lang="en-US" sz="1400">
                <a:solidFill>
                  <a:srgbClr val="FFFFFF"/>
                </a:solidFill>
                <a:latin typeface="Anonymous Pro"/>
                <a:ea typeface="Anonymous Pro"/>
                <a:cs typeface="Anonymous Pro"/>
                <a:sym typeface="Anonymous Pro"/>
              </a:rPr>
              <a:t>, via </a:t>
            </a:r>
            <a:r>
              <a:rPr lang="en-US" sz="1400" u="sng">
                <a:solidFill>
                  <a:srgbClr val="FFFFFF"/>
                </a:solidFill>
                <a:latin typeface="Anonymous Pro"/>
                <a:ea typeface="Anonymous Pro"/>
                <a:cs typeface="Anonymous Pro"/>
                <a:sym typeface="Anonymous Pro"/>
                <a:hlinkClick r:id="rId11" tooltip="https://commons.wikimedia.org/wiki/File:Marie_Curie_in_Laboratory.jpg"/>
              </a:rPr>
              <a:t>Wikimedia Commons</a:t>
            </a:r>
            <a:r>
              <a:rPr lang="en-US" sz="1400">
                <a:solidFill>
                  <a:srgbClr val="FFFFFF"/>
                </a:solidFill>
                <a:latin typeface="Anonymous Pro"/>
                <a:ea typeface="Anonymous Pro"/>
                <a:cs typeface="Anonymous Pro"/>
                <a:sym typeface="Anonymous Pro"/>
              </a:rPr>
              <a:t>. </a:t>
            </a:r>
          </a:p>
        </p:txBody>
      </p:sp>
      <p:grpSp>
        <p:nvGrpSpPr>
          <p:cNvPr id="16" name="Group 16"/>
          <p:cNvGrpSpPr/>
          <p:nvPr/>
        </p:nvGrpSpPr>
        <p:grpSpPr>
          <a:xfrm>
            <a:off x="15270757" y="8055011"/>
            <a:ext cx="1865942" cy="1477213"/>
            <a:chOff x="0" y="0"/>
            <a:chExt cx="2487922" cy="1969618"/>
          </a:xfrm>
        </p:grpSpPr>
        <p:grpSp>
          <p:nvGrpSpPr>
            <p:cNvPr id="17" name="Group 17"/>
            <p:cNvGrpSpPr/>
            <p:nvPr/>
          </p:nvGrpSpPr>
          <p:grpSpPr>
            <a:xfrm>
              <a:off x="0" y="0"/>
              <a:ext cx="2487922" cy="1969618"/>
              <a:chOff x="0" y="0"/>
              <a:chExt cx="491441" cy="389060"/>
            </a:xfrm>
          </p:grpSpPr>
          <p:sp>
            <p:nvSpPr>
              <p:cNvPr id="18" name="Freeform 18"/>
              <p:cNvSpPr/>
              <p:nvPr/>
            </p:nvSpPr>
            <p:spPr>
              <a:xfrm>
                <a:off x="0" y="0"/>
                <a:ext cx="491441" cy="389060"/>
              </a:xfrm>
              <a:custGeom>
                <a:avLst/>
                <a:gdLst/>
                <a:ahLst/>
                <a:cxnLst/>
                <a:rect l="l" t="t" r="r" b="b"/>
                <a:pathLst>
                  <a:path w="491441" h="389060">
                    <a:moveTo>
                      <a:pt x="0" y="0"/>
                    </a:moveTo>
                    <a:lnTo>
                      <a:pt x="491441" y="0"/>
                    </a:lnTo>
                    <a:lnTo>
                      <a:pt x="491441" y="389060"/>
                    </a:lnTo>
                    <a:lnTo>
                      <a:pt x="0" y="389060"/>
                    </a:lnTo>
                    <a:close/>
                  </a:path>
                </a:pathLst>
              </a:custGeom>
              <a:solidFill>
                <a:srgbClr val="FFFFFF">
                  <a:alpha val="51765"/>
                </a:srgbClr>
              </a:solidFill>
            </p:spPr>
          </p:sp>
          <p:sp>
            <p:nvSpPr>
              <p:cNvPr id="19" name="TextBox 19"/>
              <p:cNvSpPr txBox="1"/>
              <p:nvPr/>
            </p:nvSpPr>
            <p:spPr>
              <a:xfrm>
                <a:off x="0" y="47625"/>
                <a:ext cx="491441" cy="341435"/>
              </a:xfrm>
              <a:prstGeom prst="rect">
                <a:avLst/>
              </a:prstGeom>
            </p:spPr>
            <p:txBody>
              <a:bodyPr lIns="50800" tIns="50800" rIns="50800" bIns="50800" rtlCol="0" anchor="ctr"/>
              <a:lstStyle/>
              <a:p>
                <a:pPr algn="ctr">
                  <a:lnSpc>
                    <a:spcPts val="2260"/>
                  </a:lnSpc>
                </a:pPr>
                <a:endParaRPr/>
              </a:p>
            </p:txBody>
          </p:sp>
        </p:grpSp>
        <p:sp>
          <p:nvSpPr>
            <p:cNvPr id="20" name="Freeform 20"/>
            <p:cNvSpPr/>
            <p:nvPr/>
          </p:nvSpPr>
          <p:spPr>
            <a:xfrm>
              <a:off x="259963" y="245466"/>
              <a:ext cx="1967995" cy="1478685"/>
            </a:xfrm>
            <a:custGeom>
              <a:avLst/>
              <a:gdLst/>
              <a:ahLst/>
              <a:cxnLst/>
              <a:rect l="l" t="t" r="r" b="b"/>
              <a:pathLst>
                <a:path w="1967995" h="1478685">
                  <a:moveTo>
                    <a:pt x="0" y="0"/>
                  </a:moveTo>
                  <a:lnTo>
                    <a:pt x="1967996" y="0"/>
                  </a:lnTo>
                  <a:lnTo>
                    <a:pt x="1967996" y="1478685"/>
                  </a:lnTo>
                  <a:lnTo>
                    <a:pt x="0" y="1478685"/>
                  </a:lnTo>
                  <a:lnTo>
                    <a:pt x="0" y="0"/>
                  </a:lnTo>
                  <a:close/>
                </a:path>
              </a:pathLst>
            </a:custGeom>
            <a:blipFill>
              <a:blip r:embed="rId12"/>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673</Words>
  <Application>Microsoft Office PowerPoint</Application>
  <PresentationFormat>Custom</PresentationFormat>
  <Paragraphs>56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Lastica Bold</vt:lpstr>
      <vt:lpstr>Anonymous Pro Bold</vt:lpstr>
      <vt:lpstr>Arial</vt:lpstr>
      <vt:lpstr>Anonymous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Guess Who Icebreaker Activity Slides</dc:title>
  <cp:lastModifiedBy>Pippa Thompson</cp:lastModifiedBy>
  <cp:revision>2</cp:revision>
  <dcterms:created xsi:type="dcterms:W3CDTF">2006-08-16T00:00:00Z</dcterms:created>
  <dcterms:modified xsi:type="dcterms:W3CDTF">2025-02-22T10:22:43Z</dcterms:modified>
  <dc:identifier>DAGURx_sAqY</dc:identifier>
</cp:coreProperties>
</file>