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nonymous Pro" panose="020B0604020202020204" charset="0"/>
      <p:regular r:id="rId22"/>
    </p:embeddedFont>
    <p:embeddedFont>
      <p:font typeface="Anonymous Pro Bold" panose="020B0604020202020204" charset="0"/>
      <p:regular r:id="rId23"/>
    </p:embeddedFont>
    <p:embeddedFont>
      <p:font typeface="Lastica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s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hyperlink" Target="https://commons.wikimedia.org/w/index.php?curid=1486350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30.svg"/><Relationship Id="rId4" Type="http://schemas.openxmlformats.org/officeDocument/2006/relationships/image" Target="../media/image3.sv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84083" y="3429395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0"/>
                </a:moveTo>
                <a:lnTo>
                  <a:pt x="10228083" y="0"/>
                </a:lnTo>
                <a:lnTo>
                  <a:pt x="10228083" y="9333126"/>
                </a:lnTo>
                <a:lnTo>
                  <a:pt x="0" y="9333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42004" y="-3599773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-2971800"/>
            <a:ext cx="16230600" cy="16230600"/>
          </a:xfrm>
          <a:custGeom>
            <a:avLst/>
            <a:gdLst/>
            <a:ahLst/>
            <a:cxnLst/>
            <a:rect l="l" t="t" r="r" b="b"/>
            <a:pathLst>
              <a:path w="16230600" h="16230600">
                <a:moveTo>
                  <a:pt x="0" y="0"/>
                </a:moveTo>
                <a:lnTo>
                  <a:pt x="16230600" y="0"/>
                </a:lnTo>
                <a:lnTo>
                  <a:pt x="16230600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11448"/>
            <a:ext cx="16230600" cy="8246852"/>
            <a:chOff x="0" y="0"/>
            <a:chExt cx="4274726" cy="21720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72010"/>
            </a:xfrm>
            <a:custGeom>
              <a:avLst/>
              <a:gdLst/>
              <a:ahLst/>
              <a:cxnLst/>
              <a:rect l="l" t="t" r="r" b="b"/>
              <a:pathLst>
                <a:path w="4274726" h="2172010">
                  <a:moveTo>
                    <a:pt x="0" y="0"/>
                  </a:moveTo>
                  <a:lnTo>
                    <a:pt x="4274726" y="0"/>
                  </a:lnTo>
                  <a:lnTo>
                    <a:pt x="4274726" y="2172010"/>
                  </a:lnTo>
                  <a:lnTo>
                    <a:pt x="0" y="2172010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4274726" cy="2124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57600" y="922846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8180" y="1442796"/>
            <a:ext cx="2678378" cy="2012442"/>
          </a:xfrm>
          <a:custGeom>
            <a:avLst/>
            <a:gdLst/>
            <a:ahLst/>
            <a:cxnLst/>
            <a:rect l="l" t="t" r="r" b="b"/>
            <a:pathLst>
              <a:path w="2678378" h="2012442">
                <a:moveTo>
                  <a:pt x="0" y="0"/>
                </a:moveTo>
                <a:lnTo>
                  <a:pt x="2678377" y="0"/>
                </a:lnTo>
                <a:lnTo>
                  <a:pt x="2678377" y="2012442"/>
                </a:lnTo>
                <a:lnTo>
                  <a:pt x="0" y="20124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39996" y="4662347"/>
            <a:ext cx="14808007" cy="1337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1"/>
              </a:lnSpc>
              <a:spcBef>
                <a:spcPct val="0"/>
              </a:spcBef>
            </a:pPr>
            <a:r>
              <a:rPr lang="en-US" sz="7337" b="1">
                <a:solidFill>
                  <a:srgbClr val="FFFFFF"/>
                </a:solidFill>
                <a:latin typeface="Lastica Bold"/>
                <a:ea typeface="Lastica Bold"/>
                <a:cs typeface="Lastica Bold"/>
                <a:sym typeface="Lastica Bold"/>
              </a:rPr>
              <a:t>Adivinha quem são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18061" y="5895208"/>
            <a:ext cx="8251878" cy="89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441273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Mulheres na Ribalta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010218" y="2066924"/>
            <a:ext cx="3240365" cy="764186"/>
          </a:xfrm>
          <a:custGeom>
            <a:avLst/>
            <a:gdLst/>
            <a:ahLst/>
            <a:cxnLst/>
            <a:rect l="l" t="t" r="r" b="b"/>
            <a:pathLst>
              <a:path w="3240365" h="764186">
                <a:moveTo>
                  <a:pt x="0" y="0"/>
                </a:moveTo>
                <a:lnTo>
                  <a:pt x="3240364" y="0"/>
                </a:lnTo>
                <a:lnTo>
                  <a:pt x="3240364" y="764186"/>
                </a:lnTo>
                <a:lnTo>
                  <a:pt x="0" y="7641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8522227" cy="4114800"/>
            <a:chOff x="0" y="0"/>
            <a:chExt cx="2244537" cy="1083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44537" cy="1083733"/>
            </a:xfrm>
            <a:custGeom>
              <a:avLst/>
              <a:gdLst/>
              <a:ahLst/>
              <a:cxnLst/>
              <a:rect l="l" t="t" r="r" b="b"/>
              <a:pathLst>
                <a:path w="2244537" h="1083733">
                  <a:moveTo>
                    <a:pt x="0" y="0"/>
                  </a:moveTo>
                  <a:lnTo>
                    <a:pt x="2244537" y="0"/>
                  </a:lnTo>
                  <a:lnTo>
                    <a:pt x="2244537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244537" cy="103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357743" y="1028700"/>
            <a:ext cx="6901557" cy="8229600"/>
            <a:chOff x="0" y="0"/>
            <a:chExt cx="9202076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202076" cy="10972800"/>
              <a:chOff x="0" y="0"/>
              <a:chExt cx="1817694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81769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17694" h="2167467">
                    <a:moveTo>
                      <a:pt x="0" y="0"/>
                    </a:moveTo>
                    <a:lnTo>
                      <a:pt x="1817694" y="0"/>
                    </a:lnTo>
                    <a:lnTo>
                      <a:pt x="1817694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817694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67495" y="400858"/>
              <a:ext cx="8422511" cy="10168021"/>
            </a:xfrm>
            <a:custGeom>
              <a:avLst/>
              <a:gdLst/>
              <a:ahLst/>
              <a:cxnLst/>
              <a:rect l="l" t="t" r="r" b="b"/>
              <a:pathLst>
                <a:path w="8422511" h="10168021">
                  <a:moveTo>
                    <a:pt x="0" y="0"/>
                  </a:moveTo>
                  <a:lnTo>
                    <a:pt x="8422510" y="0"/>
                  </a:lnTo>
                  <a:lnTo>
                    <a:pt x="8422510" y="10168021"/>
                  </a:lnTo>
                  <a:lnTo>
                    <a:pt x="0" y="101680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125788" y="1496770"/>
            <a:ext cx="5018212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Rina Sawayama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5005" y="2639433"/>
            <a:ext cx="7868995" cy="2279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0"/>
              </a:lnSpc>
              <a:spcBef>
                <a:spcPct val="0"/>
              </a:spcBef>
            </a:pPr>
            <a:r>
              <a:rPr lang="en-US" sz="3250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Cantora e modelo, conhecida pela sua mistura única de pop e ativismo social através da sua música.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79872" y="5163211"/>
            <a:ext cx="688099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Justin Higuchi, licenciado sob Creative Commons Attribution 2.0 Generic, via Wikimedia Commons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127385"/>
            <a:ext cx="8772502" cy="4288084"/>
            <a:chOff x="0" y="0"/>
            <a:chExt cx="2310453" cy="11293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10453" cy="1129372"/>
            </a:xfrm>
            <a:custGeom>
              <a:avLst/>
              <a:gdLst/>
              <a:ahLst/>
              <a:cxnLst/>
              <a:rect l="l" t="t" r="r" b="b"/>
              <a:pathLst>
                <a:path w="2310453" h="1129372">
                  <a:moveTo>
                    <a:pt x="0" y="0"/>
                  </a:moveTo>
                  <a:lnTo>
                    <a:pt x="2310453" y="0"/>
                  </a:lnTo>
                  <a:lnTo>
                    <a:pt x="2310453" y="1129372"/>
                  </a:lnTo>
                  <a:lnTo>
                    <a:pt x="0" y="1129372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310453" cy="1081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508972" y="1127385"/>
            <a:ext cx="6750328" cy="8229600"/>
            <a:chOff x="0" y="0"/>
            <a:chExt cx="9000437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000437" cy="10972800"/>
              <a:chOff x="0" y="0"/>
              <a:chExt cx="1777864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7786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777864" h="2167467">
                    <a:moveTo>
                      <a:pt x="0" y="0"/>
                    </a:moveTo>
                    <a:lnTo>
                      <a:pt x="1777864" y="0"/>
                    </a:lnTo>
                    <a:lnTo>
                      <a:pt x="1777864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777864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81308" y="337762"/>
              <a:ext cx="8237821" cy="10297276"/>
            </a:xfrm>
            <a:custGeom>
              <a:avLst/>
              <a:gdLst/>
              <a:ahLst/>
              <a:cxnLst/>
              <a:rect l="l" t="t" r="r" b="b"/>
              <a:pathLst>
                <a:path w="8237821" h="10297276">
                  <a:moveTo>
                    <a:pt x="0" y="0"/>
                  </a:moveTo>
                  <a:lnTo>
                    <a:pt x="8237821" y="0"/>
                  </a:lnTo>
                  <a:lnTo>
                    <a:pt x="8237821" y="10297276"/>
                  </a:lnTo>
                  <a:lnTo>
                    <a:pt x="0" y="10297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287805" y="1604621"/>
            <a:ext cx="47737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Mae Jemison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08771" y="2705926"/>
            <a:ext cx="7652773" cy="195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Engenheira, médica e a primeira mulher afro-americana a viajar no espaço.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6966" y="5449342"/>
            <a:ext cx="877250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NASA Image and Video Library, licenciado sob domínio público</a:t>
            </a:r>
          </a:p>
          <a:p>
            <a:pPr marL="0" lvl="0" indent="0" algn="r">
              <a:lnSpc>
                <a:spcPts val="1960"/>
              </a:lnSpc>
              <a:spcBef>
                <a:spcPct val="0"/>
              </a:spcBef>
            </a:pPr>
            <a:endParaRPr lang="en-US" sz="1400" b="1">
              <a:solidFill>
                <a:srgbClr val="FFFFFF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879772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003824" y="1028700"/>
            <a:ext cx="7255476" cy="6446009"/>
            <a:chOff x="0" y="0"/>
            <a:chExt cx="1910907" cy="16977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0907" cy="1697714"/>
            </a:xfrm>
            <a:custGeom>
              <a:avLst/>
              <a:gdLst/>
              <a:ahLst/>
              <a:cxnLst/>
              <a:rect l="l" t="t" r="r" b="b"/>
              <a:pathLst>
                <a:path w="1910907" h="1697714">
                  <a:moveTo>
                    <a:pt x="0" y="0"/>
                  </a:moveTo>
                  <a:lnTo>
                    <a:pt x="1910907" y="0"/>
                  </a:lnTo>
                  <a:lnTo>
                    <a:pt x="1910907" y="1697714"/>
                  </a:lnTo>
                  <a:lnTo>
                    <a:pt x="0" y="1697714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1910907" cy="1650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8315428" cy="8229600"/>
            <a:chOff x="0" y="0"/>
            <a:chExt cx="11087238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1087238" cy="10972800"/>
              <a:chOff x="0" y="0"/>
              <a:chExt cx="2190072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9007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190072" h="2167467">
                    <a:moveTo>
                      <a:pt x="0" y="0"/>
                    </a:moveTo>
                    <a:lnTo>
                      <a:pt x="2190072" y="0"/>
                    </a:lnTo>
                    <a:lnTo>
                      <a:pt x="2190072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2190072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21217" y="363998"/>
              <a:ext cx="10244804" cy="10244804"/>
            </a:xfrm>
            <a:custGeom>
              <a:avLst/>
              <a:gdLst/>
              <a:ahLst/>
              <a:cxnLst/>
              <a:rect l="l" t="t" r="r" b="b"/>
              <a:pathLst>
                <a:path w="10244804" h="10244804">
                  <a:moveTo>
                    <a:pt x="0" y="0"/>
                  </a:moveTo>
                  <a:lnTo>
                    <a:pt x="10244804" y="0"/>
                  </a:lnTo>
                  <a:lnTo>
                    <a:pt x="10244804" y="10244804"/>
                  </a:lnTo>
                  <a:lnTo>
                    <a:pt x="0" y="10244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5136" r="-25136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574949" y="1310075"/>
            <a:ext cx="5653722" cy="190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Samantha Cristoforetti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74949" y="3142050"/>
            <a:ext cx="6063251" cy="405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19"/>
              </a:lnSpc>
              <a:spcBef>
                <a:spcPct val="0"/>
              </a:spcBef>
            </a:pPr>
            <a:r>
              <a:rPr lang="en-US" sz="32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Astronauta e engenheira aeroespacial da Agência Espacial Europeia, detém o recorde do voo espacial mais longo e ininterrupto efectuado por um astronauta europeu.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03415" y="7535616"/>
            <a:ext cx="7255476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ESA/NASA, licenciado sob CC BY-SA 3.0 IGO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622625" y="7884813"/>
            <a:ext cx="1636675" cy="1295709"/>
            <a:chOff x="0" y="0"/>
            <a:chExt cx="2182233" cy="1727612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182233" cy="1727612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28022" y="215306"/>
              <a:ext cx="1726189" cy="1297000"/>
            </a:xfrm>
            <a:custGeom>
              <a:avLst/>
              <a:gdLst/>
              <a:ahLst/>
              <a:cxnLst/>
              <a:rect l="l" t="t" r="r" b="b"/>
              <a:pathLst>
                <a:path w="1726189" h="1297000">
                  <a:moveTo>
                    <a:pt x="0" y="0"/>
                  </a:moveTo>
                  <a:lnTo>
                    <a:pt x="1726189" y="0"/>
                  </a:lnTo>
                  <a:lnTo>
                    <a:pt x="1726189" y="1297000"/>
                  </a:lnTo>
                  <a:lnTo>
                    <a:pt x="0" y="129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191676" y="1715443"/>
            <a:ext cx="5945023" cy="4964445"/>
            <a:chOff x="0" y="0"/>
            <a:chExt cx="1565767" cy="13075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5767" cy="1307508"/>
            </a:xfrm>
            <a:custGeom>
              <a:avLst/>
              <a:gdLst/>
              <a:ahLst/>
              <a:cxnLst/>
              <a:rect l="l" t="t" r="r" b="b"/>
              <a:pathLst>
                <a:path w="1565767" h="1307508">
                  <a:moveTo>
                    <a:pt x="0" y="0"/>
                  </a:moveTo>
                  <a:lnTo>
                    <a:pt x="1565767" y="0"/>
                  </a:lnTo>
                  <a:lnTo>
                    <a:pt x="1565767" y="1307508"/>
                  </a:lnTo>
                  <a:lnTo>
                    <a:pt x="0" y="1307508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1565767" cy="1259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715443"/>
            <a:ext cx="9936911" cy="6856113"/>
            <a:chOff x="0" y="0"/>
            <a:chExt cx="13249214" cy="914148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3249214" cy="9141484"/>
              <a:chOff x="0" y="0"/>
              <a:chExt cx="2746366" cy="189489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46366" cy="1894894"/>
              </a:xfrm>
              <a:custGeom>
                <a:avLst/>
                <a:gdLst/>
                <a:ahLst/>
                <a:cxnLst/>
                <a:rect l="l" t="t" r="r" b="b"/>
                <a:pathLst>
                  <a:path w="2746366" h="1894894">
                    <a:moveTo>
                      <a:pt x="0" y="0"/>
                    </a:moveTo>
                    <a:lnTo>
                      <a:pt x="2746366" y="0"/>
                    </a:lnTo>
                    <a:lnTo>
                      <a:pt x="2746366" y="1894894"/>
                    </a:lnTo>
                    <a:lnTo>
                      <a:pt x="0" y="1894894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2746366" cy="184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72316" y="471778"/>
              <a:ext cx="12304583" cy="8197928"/>
            </a:xfrm>
            <a:custGeom>
              <a:avLst/>
              <a:gdLst/>
              <a:ahLst/>
              <a:cxnLst/>
              <a:rect l="l" t="t" r="r" b="b"/>
              <a:pathLst>
                <a:path w="12304583" h="8197928">
                  <a:moveTo>
                    <a:pt x="0" y="0"/>
                  </a:moveTo>
                  <a:lnTo>
                    <a:pt x="12304583" y="0"/>
                  </a:lnTo>
                  <a:lnTo>
                    <a:pt x="12304583" y="8197928"/>
                  </a:lnTo>
                  <a:lnTo>
                    <a:pt x="0" y="8197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613374" y="1925884"/>
            <a:ext cx="5101626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Radia Perlman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13374" y="2802129"/>
            <a:ext cx="5116406" cy="3648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Engenheira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redes 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cientista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informática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frequentemente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referida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como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a “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Mãe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da Internet”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pelo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seu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trabalho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na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criação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protocolos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rede.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71048" y="6723636"/>
            <a:ext cx="5786278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Campus Party México, licenciado sob Creative Commons Attribution 2.0 Generic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922797" y="8401833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796531" y="1028699"/>
            <a:ext cx="6332859" cy="6350943"/>
            <a:chOff x="0" y="0"/>
            <a:chExt cx="1667914" cy="16346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7914" cy="1634691"/>
            </a:xfrm>
            <a:custGeom>
              <a:avLst/>
              <a:gdLst/>
              <a:ahLst/>
              <a:cxnLst/>
              <a:rect l="l" t="t" r="r" b="b"/>
              <a:pathLst>
                <a:path w="1667914" h="1634691">
                  <a:moveTo>
                    <a:pt x="0" y="0"/>
                  </a:moveTo>
                  <a:lnTo>
                    <a:pt x="1667914" y="0"/>
                  </a:lnTo>
                  <a:lnTo>
                    <a:pt x="1667914" y="1634691"/>
                  </a:lnTo>
                  <a:lnTo>
                    <a:pt x="0" y="1634691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1667914" cy="1587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9284198" cy="8229600"/>
            <a:chOff x="0" y="0"/>
            <a:chExt cx="12378931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2378931" cy="10972800"/>
              <a:chOff x="0" y="0"/>
              <a:chExt cx="2445221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5221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445221" h="2167467">
                    <a:moveTo>
                      <a:pt x="0" y="0"/>
                    </a:moveTo>
                    <a:lnTo>
                      <a:pt x="2445221" y="0"/>
                    </a:lnTo>
                    <a:lnTo>
                      <a:pt x="2445221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2445221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10399" y="376042"/>
              <a:ext cx="11558133" cy="10220717"/>
            </a:xfrm>
            <a:custGeom>
              <a:avLst/>
              <a:gdLst/>
              <a:ahLst/>
              <a:cxnLst/>
              <a:rect l="l" t="t" r="r" b="b"/>
              <a:pathLst>
                <a:path w="11558133" h="10220717">
                  <a:moveTo>
                    <a:pt x="0" y="0"/>
                  </a:moveTo>
                  <a:lnTo>
                    <a:pt x="11558133" y="0"/>
                  </a:lnTo>
                  <a:lnTo>
                    <a:pt x="11558133" y="10220716"/>
                  </a:lnTo>
                  <a:lnTo>
                    <a:pt x="0" y="102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963" r="-3924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282056" y="1082674"/>
            <a:ext cx="5168496" cy="190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Margarita Torres Díez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08101" y="2902226"/>
            <a:ext cx="5116406" cy="417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Engenheira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motores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engenheira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testes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motores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Fórmula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1 para a Renault Sport Racing</a:t>
            </a:r>
          </a:p>
          <a:p>
            <a:pPr marL="0" lvl="0" indent="0" algn="just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Engenheira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unidades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potência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F1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na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Mercedes.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43875" y="7379643"/>
            <a:ext cx="1482540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</a:t>
            </a:r>
            <a:r>
              <a:rPr lang="en-US" sz="1400" b="1" u="sng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8" tooltip="https://as.com"/>
              </a:rPr>
              <a:t>AS.com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263449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9372585" cy="3756990"/>
            <a:chOff x="0" y="0"/>
            <a:chExt cx="2468500" cy="9894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68500" cy="989495"/>
            </a:xfrm>
            <a:custGeom>
              <a:avLst/>
              <a:gdLst/>
              <a:ahLst/>
              <a:cxnLst/>
              <a:rect l="l" t="t" r="r" b="b"/>
              <a:pathLst>
                <a:path w="2468500" h="989495">
                  <a:moveTo>
                    <a:pt x="0" y="0"/>
                  </a:moveTo>
                  <a:lnTo>
                    <a:pt x="2468500" y="0"/>
                  </a:lnTo>
                  <a:lnTo>
                    <a:pt x="2468500" y="989495"/>
                  </a:lnTo>
                  <a:lnTo>
                    <a:pt x="0" y="989495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468500" cy="941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99501" y="1492343"/>
            <a:ext cx="6683566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Ana Taylor-Joy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24139" y="2608952"/>
            <a:ext cx="7658928" cy="1322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Atriz famosa pelo seu papel em The Queen's Gambit.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822258"/>
            <a:ext cx="9372585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Condé Nast (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através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da Vogue Taiwan),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licenciado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sob </a:t>
            </a:r>
            <a:r>
              <a:rPr lang="en-US" sz="1400" b="1" u="sng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  <a:hlinkClick r:id="rId7" tooltip="https://commons.wikimedia.org/w/index.php?curid=148635025"/>
              </a:rPr>
              <a:t>CC BY 3.0</a:t>
            </a:r>
          </a:p>
          <a:p>
            <a:pPr marL="0" lvl="0" indent="0" algn="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000145" y="1028700"/>
            <a:ext cx="6259155" cy="8229600"/>
            <a:chOff x="0" y="0"/>
            <a:chExt cx="8345540" cy="109728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345540" cy="10972800"/>
              <a:chOff x="0" y="0"/>
              <a:chExt cx="1648502" cy="216746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850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648502" h="2167467">
                    <a:moveTo>
                      <a:pt x="0" y="0"/>
                    </a:moveTo>
                    <a:lnTo>
                      <a:pt x="1648502" y="0"/>
                    </a:lnTo>
                    <a:lnTo>
                      <a:pt x="1648502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47625"/>
                <a:ext cx="1648502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251325" y="254573"/>
              <a:ext cx="7851926" cy="10463655"/>
            </a:xfrm>
            <a:custGeom>
              <a:avLst/>
              <a:gdLst/>
              <a:ahLst/>
              <a:cxnLst/>
              <a:rect l="l" t="t" r="r" b="b"/>
              <a:pathLst>
                <a:path w="7851926" h="10463655">
                  <a:moveTo>
                    <a:pt x="0" y="0"/>
                  </a:moveTo>
                  <a:lnTo>
                    <a:pt x="7851926" y="0"/>
                  </a:lnTo>
                  <a:lnTo>
                    <a:pt x="7851926" y="10463654"/>
                  </a:lnTo>
                  <a:lnTo>
                    <a:pt x="0" y="10463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832578" y="1028700"/>
            <a:ext cx="9426722" cy="4114800"/>
            <a:chOff x="0" y="0"/>
            <a:chExt cx="2482758" cy="1083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82758" cy="1083733"/>
            </a:xfrm>
            <a:custGeom>
              <a:avLst/>
              <a:gdLst/>
              <a:ahLst/>
              <a:cxnLst/>
              <a:rect l="l" t="t" r="r" b="b"/>
              <a:pathLst>
                <a:path w="2482758" h="1083733">
                  <a:moveTo>
                    <a:pt x="0" y="0"/>
                  </a:moveTo>
                  <a:lnTo>
                    <a:pt x="2482758" y="0"/>
                  </a:lnTo>
                  <a:lnTo>
                    <a:pt x="2482758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482758" cy="103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6267753" cy="8229600"/>
            <a:chOff x="0" y="0"/>
            <a:chExt cx="8357003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357003" cy="10972800"/>
              <a:chOff x="0" y="0"/>
              <a:chExt cx="1650766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5076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650766" h="2167467">
                    <a:moveTo>
                      <a:pt x="0" y="0"/>
                    </a:moveTo>
                    <a:lnTo>
                      <a:pt x="1650766" y="0"/>
                    </a:lnTo>
                    <a:lnTo>
                      <a:pt x="165076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650766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44882" y="349178"/>
              <a:ext cx="7667240" cy="10274445"/>
            </a:xfrm>
            <a:custGeom>
              <a:avLst/>
              <a:gdLst/>
              <a:ahLst/>
              <a:cxnLst/>
              <a:rect l="l" t="t" r="r" b="b"/>
              <a:pathLst>
                <a:path w="7667240" h="10274445">
                  <a:moveTo>
                    <a:pt x="0" y="0"/>
                  </a:moveTo>
                  <a:lnTo>
                    <a:pt x="7667240" y="0"/>
                  </a:lnTo>
                  <a:lnTo>
                    <a:pt x="7667240" y="10274444"/>
                  </a:lnTo>
                  <a:lnTo>
                    <a:pt x="0" y="102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537293" y="1542263"/>
            <a:ext cx="3203938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Zendaya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37293" y="2514443"/>
            <a:ext cx="7733162" cy="195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Atriz e cantora, conhecida por papéis nos filmes do Homem-Aranha e Euphoria.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99789" y="5219700"/>
            <a:ext cx="9303636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Condé Nast (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através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da Vogue Taiwan),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licenciado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sob Creative Commons Attribution 3.0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Unported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via Wikimedia Commons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37484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68973" y="1028700"/>
            <a:ext cx="6290327" cy="5246028"/>
            <a:chOff x="0" y="0"/>
            <a:chExt cx="1656712" cy="13816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6712" cy="1381670"/>
            </a:xfrm>
            <a:custGeom>
              <a:avLst/>
              <a:gdLst/>
              <a:ahLst/>
              <a:cxnLst/>
              <a:rect l="l" t="t" r="r" b="b"/>
              <a:pathLst>
                <a:path w="1656712" h="1381670">
                  <a:moveTo>
                    <a:pt x="0" y="0"/>
                  </a:moveTo>
                  <a:lnTo>
                    <a:pt x="1656712" y="0"/>
                  </a:lnTo>
                  <a:lnTo>
                    <a:pt x="1656712" y="1381670"/>
                  </a:lnTo>
                  <a:lnTo>
                    <a:pt x="0" y="1381670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1656712" cy="1334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9618252" cy="8229600"/>
            <a:chOff x="0" y="0"/>
            <a:chExt cx="12824336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2824336" cy="10972800"/>
              <a:chOff x="0" y="0"/>
              <a:chExt cx="2533202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3320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33202" h="2167467">
                    <a:moveTo>
                      <a:pt x="0" y="0"/>
                    </a:moveTo>
                    <a:lnTo>
                      <a:pt x="2533202" y="0"/>
                    </a:lnTo>
                    <a:lnTo>
                      <a:pt x="2533202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2533202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91023" y="329486"/>
              <a:ext cx="12242291" cy="10313829"/>
            </a:xfrm>
            <a:custGeom>
              <a:avLst/>
              <a:gdLst/>
              <a:ahLst/>
              <a:cxnLst/>
              <a:rect l="l" t="t" r="r" b="b"/>
              <a:pathLst>
                <a:path w="12242291" h="10313829">
                  <a:moveTo>
                    <a:pt x="0" y="0"/>
                  </a:moveTo>
                  <a:lnTo>
                    <a:pt x="12242291" y="0"/>
                  </a:lnTo>
                  <a:lnTo>
                    <a:pt x="12242291" y="10313828"/>
                  </a:lnTo>
                  <a:lnTo>
                    <a:pt x="0" y="10313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635702" y="1477630"/>
            <a:ext cx="4956870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Gitanjali Rao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55933" y="2553617"/>
            <a:ext cx="5116406" cy="319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Cientista e inventora adolescente, Kid of the Year 2020 da TIME, conhecida pelas suas inovações no domínio dos testes de qualidade da água e da deteção do ciberbullying.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26583" y="6321653"/>
            <a:ext cx="612710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Ramachb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licenciado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sob Creative Commons Attribution-Share Alike 4.0 International, via Wikimedia Commons.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93358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077385" y="1028700"/>
            <a:ext cx="10181915" cy="5691737"/>
            <a:chOff x="0" y="0"/>
            <a:chExt cx="2681657" cy="14990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81657" cy="1499058"/>
            </a:xfrm>
            <a:custGeom>
              <a:avLst/>
              <a:gdLst/>
              <a:ahLst/>
              <a:cxnLst/>
              <a:rect l="l" t="t" r="r" b="b"/>
              <a:pathLst>
                <a:path w="2681657" h="1499058">
                  <a:moveTo>
                    <a:pt x="0" y="0"/>
                  </a:moveTo>
                  <a:lnTo>
                    <a:pt x="2681657" y="0"/>
                  </a:lnTo>
                  <a:lnTo>
                    <a:pt x="2681657" y="1499058"/>
                  </a:lnTo>
                  <a:lnTo>
                    <a:pt x="0" y="1499058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681657" cy="1451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5648845" cy="8229600"/>
            <a:chOff x="0" y="0"/>
            <a:chExt cx="7531793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531793" cy="10972800"/>
              <a:chOff x="0" y="0"/>
              <a:chExt cx="1487762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8776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487762" h="2167467">
                    <a:moveTo>
                      <a:pt x="0" y="0"/>
                    </a:moveTo>
                    <a:lnTo>
                      <a:pt x="1487762" y="0"/>
                    </a:lnTo>
                    <a:lnTo>
                      <a:pt x="1487762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487762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30234" y="345758"/>
              <a:ext cx="6871324" cy="10281283"/>
            </a:xfrm>
            <a:custGeom>
              <a:avLst/>
              <a:gdLst/>
              <a:ahLst/>
              <a:cxnLst/>
              <a:rect l="l" t="t" r="r" b="b"/>
              <a:pathLst>
                <a:path w="6871324" h="10281283">
                  <a:moveTo>
                    <a:pt x="0" y="0"/>
                  </a:moveTo>
                  <a:lnTo>
                    <a:pt x="6871325" y="0"/>
                  </a:lnTo>
                  <a:lnTo>
                    <a:pt x="6871325" y="10281284"/>
                  </a:lnTo>
                  <a:lnTo>
                    <a:pt x="0" y="10281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659190" y="1188674"/>
            <a:ext cx="4956870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Sara Al Amiri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59190" y="2164012"/>
            <a:ext cx="8950850" cy="417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Antiga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Ministra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Estado das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Tecnologias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Avançadas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do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Ministério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da Indústria e das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Tecnologias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Avançadas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do  Governo dos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Emirados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Árabes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Unidos ( EAU).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Atualmente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é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Ministra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da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Educação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Presidente da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Agência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Espacial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dos EAU 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Gestora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Projeto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Adjunta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da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Missão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Marte dos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Emirados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299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Árabes</a:t>
            </a:r>
            <a:r>
              <a:rPr lang="en-US" sz="299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Unidos.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75455" y="6759150"/>
            <a:ext cx="8792591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Sikarin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Fon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Thanachaiary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- Foundations World Economic Forum -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licenciado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sob CC BY 2.0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93358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536886" y="4591737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0"/>
                </a:moveTo>
                <a:lnTo>
                  <a:pt x="10228084" y="0"/>
                </a:lnTo>
                <a:lnTo>
                  <a:pt x="10228084" y="9333126"/>
                </a:lnTo>
                <a:lnTo>
                  <a:pt x="0" y="9333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0577" y="-3119118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6" y="0"/>
                </a:lnTo>
                <a:lnTo>
                  <a:pt x="9094846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4274726" cy="21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77156" y="1403501"/>
            <a:ext cx="2346510" cy="1763088"/>
          </a:xfrm>
          <a:custGeom>
            <a:avLst/>
            <a:gdLst/>
            <a:ahLst/>
            <a:cxnLst/>
            <a:rect l="l" t="t" r="r" b="b"/>
            <a:pathLst>
              <a:path w="2346510" h="1763088">
                <a:moveTo>
                  <a:pt x="0" y="0"/>
                </a:moveTo>
                <a:lnTo>
                  <a:pt x="2346510" y="0"/>
                </a:lnTo>
                <a:lnTo>
                  <a:pt x="2346510" y="1763088"/>
                </a:lnTo>
                <a:lnTo>
                  <a:pt x="0" y="17630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64290" y="1970128"/>
            <a:ext cx="2670671" cy="629833"/>
          </a:xfrm>
          <a:custGeom>
            <a:avLst/>
            <a:gdLst/>
            <a:ahLst/>
            <a:cxnLst/>
            <a:rect l="l" t="t" r="r" b="b"/>
            <a:pathLst>
              <a:path w="2670671" h="629833">
                <a:moveTo>
                  <a:pt x="0" y="0"/>
                </a:moveTo>
                <a:lnTo>
                  <a:pt x="2670670" y="0"/>
                </a:lnTo>
                <a:lnTo>
                  <a:pt x="2670670" y="629833"/>
                </a:lnTo>
                <a:lnTo>
                  <a:pt x="0" y="6298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19025" y="3418862"/>
            <a:ext cx="11921552" cy="4843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34"/>
              </a:lnSpc>
              <a:spcBef>
                <a:spcPct val="0"/>
              </a:spcBef>
            </a:pPr>
            <a:r>
              <a:rPr lang="en-US" sz="5453" b="1">
                <a:solidFill>
                  <a:srgbClr val="FFFFFF"/>
                </a:solidFill>
                <a:latin typeface="Lastica Bold"/>
                <a:ea typeface="Lastica Bold"/>
                <a:cs typeface="Lastica Bold"/>
                <a:sym typeface="Lastica Bold"/>
              </a:rPr>
              <a:t>O que é que aprendemos com estas mulheres inspiradoras? vamos falar sobre isso...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904542" y="4929631"/>
            <a:ext cx="2794482" cy="2784320"/>
          </a:xfrm>
          <a:custGeom>
            <a:avLst/>
            <a:gdLst/>
            <a:ahLst/>
            <a:cxnLst/>
            <a:rect l="l" t="t" r="r" b="b"/>
            <a:pathLst>
              <a:path w="2794482" h="2784320">
                <a:moveTo>
                  <a:pt x="0" y="0"/>
                </a:moveTo>
                <a:lnTo>
                  <a:pt x="2794482" y="0"/>
                </a:lnTo>
                <a:lnTo>
                  <a:pt x="2794482" y="2784320"/>
                </a:lnTo>
                <a:lnTo>
                  <a:pt x="0" y="27843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5042" y="4390365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0"/>
                </a:moveTo>
                <a:lnTo>
                  <a:pt x="10228083" y="0"/>
                </a:lnTo>
                <a:lnTo>
                  <a:pt x="10228083" y="9333126"/>
                </a:lnTo>
                <a:lnTo>
                  <a:pt x="0" y="9333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0577" y="-3119118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6" y="0"/>
                </a:lnTo>
                <a:lnTo>
                  <a:pt x="9094846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4274726" cy="21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644817" y="6682879"/>
            <a:ext cx="2837554" cy="2132042"/>
          </a:xfrm>
          <a:custGeom>
            <a:avLst/>
            <a:gdLst/>
            <a:ahLst/>
            <a:cxnLst/>
            <a:rect l="l" t="t" r="r" b="b"/>
            <a:pathLst>
              <a:path w="2837554" h="2132042">
                <a:moveTo>
                  <a:pt x="0" y="0"/>
                </a:moveTo>
                <a:lnTo>
                  <a:pt x="2837554" y="0"/>
                </a:lnTo>
                <a:lnTo>
                  <a:pt x="2837554" y="2132042"/>
                </a:lnTo>
                <a:lnTo>
                  <a:pt x="0" y="21320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57498" y="2291445"/>
            <a:ext cx="13773004" cy="2098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586"/>
              </a:lnSpc>
              <a:spcBef>
                <a:spcPct val="0"/>
              </a:spcBef>
            </a:pPr>
            <a:r>
              <a:rPr lang="en-US" sz="3990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Nos diapositivos que se seguem, verá imagens de algumas mulheres extraordinárias - algumas que poderá reconhecer, outras não.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57498" y="5164921"/>
            <a:ext cx="9141287" cy="2098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586"/>
              </a:lnSpc>
              <a:spcBef>
                <a:spcPct val="0"/>
              </a:spcBef>
            </a:pPr>
            <a:r>
              <a:rPr lang="en-US" sz="3990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Levantem a mão se souberem quem são! Vamos ver quantos consegues adivinhar...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908999" y="8050735"/>
            <a:ext cx="3240365" cy="764186"/>
          </a:xfrm>
          <a:custGeom>
            <a:avLst/>
            <a:gdLst/>
            <a:ahLst/>
            <a:cxnLst/>
            <a:rect l="l" t="t" r="r" b="b"/>
            <a:pathLst>
              <a:path w="3240365" h="764186">
                <a:moveTo>
                  <a:pt x="0" y="0"/>
                </a:moveTo>
                <a:lnTo>
                  <a:pt x="3240365" y="0"/>
                </a:lnTo>
                <a:lnTo>
                  <a:pt x="3240365" y="764186"/>
                </a:lnTo>
                <a:lnTo>
                  <a:pt x="0" y="7641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536886" y="4591737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0"/>
                </a:moveTo>
                <a:lnTo>
                  <a:pt x="10228084" y="0"/>
                </a:lnTo>
                <a:lnTo>
                  <a:pt x="10228084" y="9333126"/>
                </a:lnTo>
                <a:lnTo>
                  <a:pt x="0" y="9333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0577" y="-3119118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6" y="0"/>
                </a:lnTo>
                <a:lnTo>
                  <a:pt x="9094846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4274726" cy="21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77156" y="1403501"/>
            <a:ext cx="2346510" cy="1763088"/>
          </a:xfrm>
          <a:custGeom>
            <a:avLst/>
            <a:gdLst/>
            <a:ahLst/>
            <a:cxnLst/>
            <a:rect l="l" t="t" r="r" b="b"/>
            <a:pathLst>
              <a:path w="2346510" h="1763088">
                <a:moveTo>
                  <a:pt x="0" y="0"/>
                </a:moveTo>
                <a:lnTo>
                  <a:pt x="2346510" y="0"/>
                </a:lnTo>
                <a:lnTo>
                  <a:pt x="2346510" y="1763088"/>
                </a:lnTo>
                <a:lnTo>
                  <a:pt x="0" y="17630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64290" y="1970128"/>
            <a:ext cx="2670671" cy="629833"/>
          </a:xfrm>
          <a:custGeom>
            <a:avLst/>
            <a:gdLst/>
            <a:ahLst/>
            <a:cxnLst/>
            <a:rect l="l" t="t" r="r" b="b"/>
            <a:pathLst>
              <a:path w="2670671" h="629833">
                <a:moveTo>
                  <a:pt x="0" y="0"/>
                </a:moveTo>
                <a:lnTo>
                  <a:pt x="2670670" y="0"/>
                </a:lnTo>
                <a:lnTo>
                  <a:pt x="2670670" y="629833"/>
                </a:lnTo>
                <a:lnTo>
                  <a:pt x="0" y="6298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7803" y="5649258"/>
            <a:ext cx="3855123" cy="4637742"/>
          </a:xfrm>
          <a:custGeom>
            <a:avLst/>
            <a:gdLst/>
            <a:ahLst/>
            <a:cxnLst/>
            <a:rect l="l" t="t" r="r" b="b"/>
            <a:pathLst>
              <a:path w="3855123" h="4637742">
                <a:moveTo>
                  <a:pt x="0" y="0"/>
                </a:moveTo>
                <a:lnTo>
                  <a:pt x="3855123" y="0"/>
                </a:lnTo>
                <a:lnTo>
                  <a:pt x="3855123" y="4637742"/>
                </a:lnTo>
                <a:lnTo>
                  <a:pt x="0" y="4637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46493" y="3750044"/>
            <a:ext cx="14831359" cy="153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59"/>
              </a:lnSpc>
              <a:spcBef>
                <a:spcPct val="0"/>
              </a:spcBef>
            </a:pPr>
            <a:r>
              <a:rPr lang="en-US" sz="28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O mundo está cheio de mulheres incríveis - em todos os domínios, do entretenimento à ciência e muito mais. Quer sejam cantoras ou cientistas, todas elas quebraram barreiras para se tornarem no que são hoje.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64839" y="6284459"/>
            <a:ext cx="11085904" cy="207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As carreiras STEM podem não estar sempre no centro das atenções, mas podem mudar o mundo. Vamos ter isso em mente enquanto exploramos mais sobre como as STEM podem moldar o teu futuro!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163856" y="781015"/>
            <a:ext cx="9459301" cy="4358374"/>
            <a:chOff x="0" y="0"/>
            <a:chExt cx="2491339" cy="11478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91339" cy="1147885"/>
            </a:xfrm>
            <a:custGeom>
              <a:avLst/>
              <a:gdLst/>
              <a:ahLst/>
              <a:cxnLst/>
              <a:rect l="l" t="t" r="r" b="b"/>
              <a:pathLst>
                <a:path w="2491339" h="1147885">
                  <a:moveTo>
                    <a:pt x="0" y="0"/>
                  </a:moveTo>
                  <a:lnTo>
                    <a:pt x="2491339" y="0"/>
                  </a:lnTo>
                  <a:lnTo>
                    <a:pt x="2491339" y="1147885"/>
                  </a:lnTo>
                  <a:lnTo>
                    <a:pt x="0" y="1147885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491339" cy="1100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92403" y="781015"/>
            <a:ext cx="6255506" cy="8716749"/>
            <a:chOff x="0" y="0"/>
            <a:chExt cx="8340674" cy="1162233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340674" cy="11622332"/>
              <a:chOff x="0" y="0"/>
              <a:chExt cx="1599404" cy="222869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99404" cy="2228693"/>
              </a:xfrm>
              <a:custGeom>
                <a:avLst/>
                <a:gdLst/>
                <a:ahLst/>
                <a:cxnLst/>
                <a:rect l="l" t="t" r="r" b="b"/>
                <a:pathLst>
                  <a:path w="1599404" h="2228693">
                    <a:moveTo>
                      <a:pt x="0" y="0"/>
                    </a:moveTo>
                    <a:lnTo>
                      <a:pt x="1599404" y="0"/>
                    </a:lnTo>
                    <a:lnTo>
                      <a:pt x="1599404" y="2228693"/>
                    </a:lnTo>
                    <a:lnTo>
                      <a:pt x="0" y="2228693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599404" cy="2181068"/>
              </a:xfrm>
              <a:prstGeom prst="rect">
                <a:avLst/>
              </a:prstGeom>
            </p:spPr>
            <p:txBody>
              <a:bodyPr lIns="52329" tIns="52329" rIns="52329" bIns="52329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96377" y="463511"/>
              <a:ext cx="7547921" cy="10706271"/>
            </a:xfrm>
            <a:custGeom>
              <a:avLst/>
              <a:gdLst/>
              <a:ahLst/>
              <a:cxnLst/>
              <a:rect l="l" t="t" r="r" b="b"/>
              <a:pathLst>
                <a:path w="7547921" h="10706271">
                  <a:moveTo>
                    <a:pt x="0" y="0"/>
                  </a:moveTo>
                  <a:lnTo>
                    <a:pt x="7547921" y="0"/>
                  </a:lnTo>
                  <a:lnTo>
                    <a:pt x="7547921" y="10706271"/>
                  </a:lnTo>
                  <a:lnTo>
                    <a:pt x="0" y="10706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825150" y="1123580"/>
            <a:ext cx="5997466" cy="93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Billie Eilish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25150" y="2336073"/>
            <a:ext cx="8136713" cy="209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640"/>
              </a:lnSpc>
              <a:spcBef>
                <a:spcPct val="0"/>
              </a:spcBef>
            </a:pPr>
            <a:r>
              <a:rPr lang="en-US" sz="402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Cantora</a:t>
            </a:r>
            <a:r>
              <a:rPr lang="en-US" sz="402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</a:t>
            </a:r>
            <a:r>
              <a:rPr lang="en-US" sz="402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conhecida</a:t>
            </a:r>
            <a:r>
              <a:rPr lang="en-US" sz="402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402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</a:t>
            </a:r>
            <a:r>
              <a:rPr lang="en-US" sz="402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402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êxitos</a:t>
            </a:r>
            <a:r>
              <a:rPr lang="en-US" sz="402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en-US" sz="4029" b="1" dirty="0" err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como</a:t>
            </a:r>
            <a:r>
              <a:rPr lang="en-US" sz="4029" b="1" dirty="0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“Bad Guy” e “Happier Than Ever”.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63856" y="5202108"/>
            <a:ext cx="9201713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Por Raph_PH, licenciado sob Creative Commons Attribution 2.0 Generic, via Wikimedia Commons.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757216" y="8020551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149847" y="1028700"/>
            <a:ext cx="10109453" cy="4114800"/>
            <a:chOff x="0" y="0"/>
            <a:chExt cx="2662572" cy="1083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2572" cy="1083733"/>
            </a:xfrm>
            <a:custGeom>
              <a:avLst/>
              <a:gdLst/>
              <a:ahLst/>
              <a:cxnLst/>
              <a:rect l="l" t="t" r="r" b="b"/>
              <a:pathLst>
                <a:path w="2662572" h="1083733">
                  <a:moveTo>
                    <a:pt x="0" y="0"/>
                  </a:moveTo>
                  <a:lnTo>
                    <a:pt x="2662572" y="0"/>
                  </a:lnTo>
                  <a:lnTo>
                    <a:pt x="2662572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662572" cy="103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5602644" cy="8229600"/>
            <a:chOff x="0" y="0"/>
            <a:chExt cx="7470191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470191" cy="10972800"/>
              <a:chOff x="0" y="0"/>
              <a:chExt cx="1475593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59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475593" h="2167467">
                    <a:moveTo>
                      <a:pt x="0" y="0"/>
                    </a:moveTo>
                    <a:lnTo>
                      <a:pt x="1475593" y="0"/>
                    </a:lnTo>
                    <a:lnTo>
                      <a:pt x="1475593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475593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24719" y="272970"/>
              <a:ext cx="7020753" cy="10426860"/>
            </a:xfrm>
            <a:custGeom>
              <a:avLst/>
              <a:gdLst/>
              <a:ahLst/>
              <a:cxnLst/>
              <a:rect l="l" t="t" r="r" b="b"/>
              <a:pathLst>
                <a:path w="7020753" h="10426860">
                  <a:moveTo>
                    <a:pt x="0" y="0"/>
                  </a:moveTo>
                  <a:lnTo>
                    <a:pt x="7020753" y="0"/>
                  </a:lnTo>
                  <a:lnTo>
                    <a:pt x="7020753" y="10426860"/>
                  </a:lnTo>
                  <a:lnTo>
                    <a:pt x="0" y="10426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704035" y="1293429"/>
            <a:ext cx="44697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Fei-Fei Li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04035" y="2296321"/>
            <a:ext cx="8683588" cy="239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Pioneira da IA e cientista informática, conhecida pelo seu trabalho no domínio da inteligência artificial e da visão computacional.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49847" y="5105400"/>
            <a:ext cx="9668496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ITU Pictures,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licenciado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sob Creative Commons Attribution 2.0 Generic, via Wikimedia Commons.</a:t>
            </a:r>
            <a:r>
              <a:rPr lang="en-US" sz="1400" dirty="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93358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36748" y="1014829"/>
            <a:ext cx="8875381" cy="4448241"/>
            <a:chOff x="0" y="0"/>
            <a:chExt cx="2337549" cy="11715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37549" cy="1171553"/>
            </a:xfrm>
            <a:custGeom>
              <a:avLst/>
              <a:gdLst/>
              <a:ahLst/>
              <a:cxnLst/>
              <a:rect l="l" t="t" r="r" b="b"/>
              <a:pathLst>
                <a:path w="2337549" h="1171553">
                  <a:moveTo>
                    <a:pt x="0" y="0"/>
                  </a:moveTo>
                  <a:lnTo>
                    <a:pt x="2337549" y="0"/>
                  </a:lnTo>
                  <a:lnTo>
                    <a:pt x="2337549" y="1171553"/>
                  </a:lnTo>
                  <a:lnTo>
                    <a:pt x="0" y="117155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337549" cy="1123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6618083" cy="8215729"/>
            <a:chOff x="0" y="0"/>
            <a:chExt cx="8824111" cy="1095430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824111" cy="10954305"/>
              <a:chOff x="0" y="0"/>
              <a:chExt cx="1698729" cy="210881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98729" cy="2108813"/>
              </a:xfrm>
              <a:custGeom>
                <a:avLst/>
                <a:gdLst/>
                <a:ahLst/>
                <a:cxnLst/>
                <a:rect l="l" t="t" r="r" b="b"/>
                <a:pathLst>
                  <a:path w="1698729" h="2108813">
                    <a:moveTo>
                      <a:pt x="0" y="0"/>
                    </a:moveTo>
                    <a:lnTo>
                      <a:pt x="1698729" y="0"/>
                    </a:lnTo>
                    <a:lnTo>
                      <a:pt x="1698729" y="2108813"/>
                    </a:lnTo>
                    <a:lnTo>
                      <a:pt x="0" y="2108813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698729" cy="2061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18187" y="273685"/>
              <a:ext cx="8230985" cy="10356154"/>
            </a:xfrm>
            <a:custGeom>
              <a:avLst/>
              <a:gdLst/>
              <a:ahLst/>
              <a:cxnLst/>
              <a:rect l="l" t="t" r="r" b="b"/>
              <a:pathLst>
                <a:path w="8230985" h="10356154">
                  <a:moveTo>
                    <a:pt x="0" y="0"/>
                  </a:moveTo>
                  <a:lnTo>
                    <a:pt x="8230986" y="0"/>
                  </a:lnTo>
                  <a:lnTo>
                    <a:pt x="8230986" y="10356155"/>
                  </a:lnTo>
                  <a:lnTo>
                    <a:pt x="0" y="10356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890416" y="1376941"/>
            <a:ext cx="7768045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Katherine Johnson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90416" y="2379506"/>
            <a:ext cx="7768045" cy="2233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Matemática da NASA, cujos cálculos foram cruciais para os primeiros voos espaciais dos Estados Unidos (destaque em Hidden Figures).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83919" y="5503056"/>
            <a:ext cx="8875381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NASA Goddard Space Flight Center, licenciado sob CC BY 2.0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93358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115726" y="1028700"/>
            <a:ext cx="9143574" cy="3922564"/>
            <a:chOff x="0" y="0"/>
            <a:chExt cx="2408184" cy="10331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8184" cy="1033103"/>
            </a:xfrm>
            <a:custGeom>
              <a:avLst/>
              <a:gdLst/>
              <a:ahLst/>
              <a:cxnLst/>
              <a:rect l="l" t="t" r="r" b="b"/>
              <a:pathLst>
                <a:path w="2408184" h="1033103">
                  <a:moveTo>
                    <a:pt x="0" y="0"/>
                  </a:moveTo>
                  <a:lnTo>
                    <a:pt x="2408184" y="0"/>
                  </a:lnTo>
                  <a:lnTo>
                    <a:pt x="2408184" y="1033103"/>
                  </a:lnTo>
                  <a:lnTo>
                    <a:pt x="0" y="103310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408184" cy="985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6453043" cy="8229600"/>
            <a:chOff x="0" y="0"/>
            <a:chExt cx="8604057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604057" cy="10972800"/>
              <a:chOff x="0" y="0"/>
              <a:chExt cx="1699567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99567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699567" h="2167467">
                    <a:moveTo>
                      <a:pt x="0" y="0"/>
                    </a:moveTo>
                    <a:lnTo>
                      <a:pt x="1699567" y="0"/>
                    </a:lnTo>
                    <a:lnTo>
                      <a:pt x="1699567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699567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37271" y="345758"/>
              <a:ext cx="7969311" cy="10281283"/>
            </a:xfrm>
            <a:custGeom>
              <a:avLst/>
              <a:gdLst/>
              <a:ahLst/>
              <a:cxnLst/>
              <a:rect l="l" t="t" r="r" b="b"/>
              <a:pathLst>
                <a:path w="7969311" h="10281283">
                  <a:moveTo>
                    <a:pt x="0" y="0"/>
                  </a:moveTo>
                  <a:lnTo>
                    <a:pt x="7969311" y="0"/>
                  </a:lnTo>
                  <a:lnTo>
                    <a:pt x="7969311" y="10281284"/>
                  </a:lnTo>
                  <a:lnTo>
                    <a:pt x="0" y="10281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023" b="-102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597793" y="1370859"/>
            <a:ext cx="7431293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Charlie </a:t>
            </a:r>
            <a:r>
              <a:rPr lang="en-US" sz="5499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D’Amelio</a:t>
            </a:r>
            <a:endParaRPr lang="en-US" sz="5499" b="1" dirty="0">
              <a:solidFill>
                <a:srgbClr val="FFFFFF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597793" y="2479249"/>
            <a:ext cx="8225051" cy="225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13"/>
              </a:lnSpc>
            </a:pPr>
            <a:r>
              <a:rPr lang="en-US" sz="3438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Estrela do TikTok e personalidade das redes sociais, conhecida pelos seus vídeos de dança.</a:t>
            </a:r>
          </a:p>
          <a:p>
            <a:pPr marL="0" lvl="0" indent="0" algn="just">
              <a:lnSpc>
                <a:spcPts val="3413"/>
              </a:lnSpc>
              <a:spcBef>
                <a:spcPct val="0"/>
              </a:spcBef>
            </a:pPr>
            <a:endParaRPr lang="en-US" sz="3438" b="1">
              <a:solidFill>
                <a:srgbClr val="17103E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62322" y="4948100"/>
            <a:ext cx="6297787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Priyanka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Pruthi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licenciado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sob CC BY 3.0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757216" y="8020551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9501480" cy="4114800"/>
            <a:chOff x="0" y="0"/>
            <a:chExt cx="2502447" cy="1083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02447" cy="1083733"/>
            </a:xfrm>
            <a:custGeom>
              <a:avLst/>
              <a:gdLst/>
              <a:ahLst/>
              <a:cxnLst/>
              <a:rect l="l" t="t" r="r" b="b"/>
              <a:pathLst>
                <a:path w="2502447" h="1083733">
                  <a:moveTo>
                    <a:pt x="0" y="0"/>
                  </a:moveTo>
                  <a:lnTo>
                    <a:pt x="2502447" y="0"/>
                  </a:lnTo>
                  <a:lnTo>
                    <a:pt x="2502447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502447" cy="103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411777" y="1028700"/>
            <a:ext cx="5847523" cy="8229600"/>
            <a:chOff x="0" y="0"/>
            <a:chExt cx="7796697" cy="10972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796697" cy="10972800"/>
              <a:chOff x="0" y="0"/>
              <a:chExt cx="1540088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40088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540088" h="2167467">
                    <a:moveTo>
                      <a:pt x="0" y="0"/>
                    </a:moveTo>
                    <a:lnTo>
                      <a:pt x="1540088" y="0"/>
                    </a:lnTo>
                    <a:lnTo>
                      <a:pt x="1540088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540088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95731" y="331974"/>
              <a:ext cx="7193618" cy="10333801"/>
            </a:xfrm>
            <a:custGeom>
              <a:avLst/>
              <a:gdLst/>
              <a:ahLst/>
              <a:cxnLst/>
              <a:rect l="l" t="t" r="r" b="b"/>
              <a:pathLst>
                <a:path w="7193618" h="10333801">
                  <a:moveTo>
                    <a:pt x="0" y="0"/>
                  </a:moveTo>
                  <a:lnTo>
                    <a:pt x="7193618" y="0"/>
                  </a:lnTo>
                  <a:lnTo>
                    <a:pt x="7193618" y="10333800"/>
                  </a:lnTo>
                  <a:lnTo>
                    <a:pt x="0" y="1033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832197" y="1377747"/>
            <a:ext cx="5173382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Ada Lovelace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1051" y="2446815"/>
            <a:ext cx="7494528" cy="208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Matemática, conhecido como a primeira programadora de computadores do mundo.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0359" y="5209120"/>
            <a:ext cx="9236906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Science Museum Group, licenciado sob domínio público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781087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8953826" cy="3574611"/>
            <a:chOff x="0" y="0"/>
            <a:chExt cx="2358209" cy="9414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8209" cy="941461"/>
            </a:xfrm>
            <a:custGeom>
              <a:avLst/>
              <a:gdLst/>
              <a:ahLst/>
              <a:cxnLst/>
              <a:rect l="l" t="t" r="r" b="b"/>
              <a:pathLst>
                <a:path w="2358209" h="941461">
                  <a:moveTo>
                    <a:pt x="0" y="0"/>
                  </a:moveTo>
                  <a:lnTo>
                    <a:pt x="2358209" y="0"/>
                  </a:lnTo>
                  <a:lnTo>
                    <a:pt x="2358209" y="941461"/>
                  </a:lnTo>
                  <a:lnTo>
                    <a:pt x="0" y="941461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358209" cy="8938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806257" y="981362"/>
            <a:ext cx="6453043" cy="8276938"/>
            <a:chOff x="0" y="0"/>
            <a:chExt cx="8604057" cy="1103591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604057" cy="11035917"/>
              <a:chOff x="0" y="0"/>
              <a:chExt cx="1867059" cy="239476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867059" cy="2394766"/>
              </a:xfrm>
              <a:custGeom>
                <a:avLst/>
                <a:gdLst/>
                <a:ahLst/>
                <a:cxnLst/>
                <a:rect l="l" t="t" r="r" b="b"/>
                <a:pathLst>
                  <a:path w="1867059" h="2394766">
                    <a:moveTo>
                      <a:pt x="0" y="0"/>
                    </a:moveTo>
                    <a:lnTo>
                      <a:pt x="1867059" y="0"/>
                    </a:lnTo>
                    <a:lnTo>
                      <a:pt x="1867059" y="2394766"/>
                    </a:lnTo>
                    <a:lnTo>
                      <a:pt x="0" y="2394766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867059" cy="2347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03122" y="417340"/>
              <a:ext cx="7830296" cy="10197136"/>
            </a:xfrm>
            <a:custGeom>
              <a:avLst/>
              <a:gdLst/>
              <a:ahLst/>
              <a:cxnLst/>
              <a:rect l="l" t="t" r="r" b="b"/>
              <a:pathLst>
                <a:path w="7830296" h="10197136">
                  <a:moveTo>
                    <a:pt x="0" y="0"/>
                  </a:moveTo>
                  <a:lnTo>
                    <a:pt x="7830295" y="0"/>
                  </a:lnTo>
                  <a:lnTo>
                    <a:pt x="7830295" y="10197136"/>
                  </a:lnTo>
                  <a:lnTo>
                    <a:pt x="0" y="1019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11464" y="1356908"/>
            <a:ext cx="712042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Millie Bobby Brown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9948" y="2514009"/>
            <a:ext cx="8271945" cy="132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317"/>
              </a:lnSpc>
              <a:spcBef>
                <a:spcPct val="0"/>
              </a:spcBef>
            </a:pPr>
            <a:r>
              <a:rPr lang="en-US" sz="3797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Atriz, famosa pelo seu papel como Eleven em Stranger Things.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81206" y="4621991"/>
            <a:ext cx="674728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VOGUE Taiwan,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licenciado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sob Creative Commons Attribution 3.0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Unported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via Wikimedia Commons.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884813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254394" y="-1448313"/>
            <a:ext cx="10228083" cy="9333126"/>
          </a:xfrm>
          <a:custGeom>
            <a:avLst/>
            <a:gdLst/>
            <a:ahLst/>
            <a:cxnLst/>
            <a:rect l="l" t="t" r="r" b="b"/>
            <a:pathLst>
              <a:path w="10228083" h="9333126">
                <a:moveTo>
                  <a:pt x="0" y="9333126"/>
                </a:moveTo>
                <a:lnTo>
                  <a:pt x="10228084" y="9333126"/>
                </a:lnTo>
                <a:lnTo>
                  <a:pt x="10228084" y="0"/>
                </a:lnTo>
                <a:lnTo>
                  <a:pt x="0" y="0"/>
                </a:lnTo>
                <a:lnTo>
                  <a:pt x="0" y="9333126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485715" y="754776"/>
            <a:ext cx="9650984" cy="4167639"/>
            <a:chOff x="0" y="0"/>
            <a:chExt cx="2541823" cy="1097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41823" cy="1097650"/>
            </a:xfrm>
            <a:custGeom>
              <a:avLst/>
              <a:gdLst/>
              <a:ahLst/>
              <a:cxnLst/>
              <a:rect l="l" t="t" r="r" b="b"/>
              <a:pathLst>
                <a:path w="2541823" h="1097650">
                  <a:moveTo>
                    <a:pt x="0" y="0"/>
                  </a:moveTo>
                  <a:lnTo>
                    <a:pt x="2541823" y="0"/>
                  </a:lnTo>
                  <a:lnTo>
                    <a:pt x="2541823" y="1097650"/>
                  </a:lnTo>
                  <a:lnTo>
                    <a:pt x="0" y="1097650"/>
                  </a:lnTo>
                  <a:close/>
                </a:path>
              </a:pathLst>
            </a:custGeom>
            <a:solidFill>
              <a:srgbClr val="FFFFFF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541823" cy="1050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997896">
            <a:off x="15986413" y="4975145"/>
            <a:ext cx="9094847" cy="9045238"/>
          </a:xfrm>
          <a:custGeom>
            <a:avLst/>
            <a:gdLst/>
            <a:ahLst/>
            <a:cxnLst/>
            <a:rect l="l" t="t" r="r" b="b"/>
            <a:pathLst>
              <a:path w="9094847" h="9045238">
                <a:moveTo>
                  <a:pt x="0" y="0"/>
                </a:moveTo>
                <a:lnTo>
                  <a:pt x="9094847" y="0"/>
                </a:lnTo>
                <a:lnTo>
                  <a:pt x="9094847" y="9045238"/>
                </a:lnTo>
                <a:lnTo>
                  <a:pt x="0" y="904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754776"/>
            <a:ext cx="5827004" cy="8777449"/>
            <a:chOff x="0" y="0"/>
            <a:chExt cx="7769338" cy="1170326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769338" cy="11703265"/>
              <a:chOff x="0" y="0"/>
              <a:chExt cx="1438896" cy="21674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3889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438896" h="2167467">
                    <a:moveTo>
                      <a:pt x="0" y="0"/>
                    </a:moveTo>
                    <a:lnTo>
                      <a:pt x="1438896" y="0"/>
                    </a:lnTo>
                    <a:lnTo>
                      <a:pt x="143889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1438896" cy="21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04779" y="325041"/>
              <a:ext cx="6991919" cy="10963768"/>
            </a:xfrm>
            <a:custGeom>
              <a:avLst/>
              <a:gdLst/>
              <a:ahLst/>
              <a:cxnLst/>
              <a:rect l="l" t="t" r="r" b="b"/>
              <a:pathLst>
                <a:path w="6991919" h="10963768">
                  <a:moveTo>
                    <a:pt x="0" y="0"/>
                  </a:moveTo>
                  <a:lnTo>
                    <a:pt x="6991919" y="0"/>
                  </a:lnTo>
                  <a:lnTo>
                    <a:pt x="6991919" y="10963768"/>
                  </a:lnTo>
                  <a:lnTo>
                    <a:pt x="0" y="10963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024698" y="1129630"/>
            <a:ext cx="7390862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Sabrina Carpenter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24698" y="2286694"/>
            <a:ext cx="8523787" cy="212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734"/>
              </a:lnSpc>
              <a:spcBef>
                <a:spcPct val="0"/>
              </a:spcBef>
            </a:pPr>
            <a:r>
              <a:rPr lang="en-US" sz="4096" b="1">
                <a:solidFill>
                  <a:srgbClr val="17103E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Cantora e atriz, protagonista de Girl Meets World e com uma carreira musical de sucesso.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09929" y="4952293"/>
            <a:ext cx="7905631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Por Phillip Mansfield,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licenciado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sob Creative Commons Attribution 3.0 </a:t>
            </a:r>
            <a:r>
              <a:rPr lang="en-US" sz="1400" b="1" dirty="0" err="1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Unported</a:t>
            </a:r>
            <a:r>
              <a:rPr lang="en-US" sz="1400" b="1" dirty="0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via Wikimedia Commons.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270757" y="8055011"/>
            <a:ext cx="1865942" cy="1477213"/>
            <a:chOff x="0" y="0"/>
            <a:chExt cx="2487922" cy="196961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487922" cy="1969618"/>
              <a:chOff x="0" y="0"/>
              <a:chExt cx="491441" cy="3890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441" cy="389060"/>
              </a:xfrm>
              <a:custGeom>
                <a:avLst/>
                <a:gdLst/>
                <a:ahLst/>
                <a:cxnLst/>
                <a:rect l="l" t="t" r="r" b="b"/>
                <a:pathLst>
                  <a:path w="491441" h="389060">
                    <a:moveTo>
                      <a:pt x="0" y="0"/>
                    </a:moveTo>
                    <a:lnTo>
                      <a:pt x="491441" y="0"/>
                    </a:lnTo>
                    <a:lnTo>
                      <a:pt x="491441" y="389060"/>
                    </a:lnTo>
                    <a:lnTo>
                      <a:pt x="0" y="389060"/>
                    </a:lnTo>
                    <a:close/>
                  </a:path>
                </a:pathLst>
              </a:custGeom>
              <a:solidFill>
                <a:srgbClr val="FFFFFF">
                  <a:alpha val="51765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491441" cy="341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9963" y="245466"/>
              <a:ext cx="1967995" cy="1478685"/>
            </a:xfrm>
            <a:custGeom>
              <a:avLst/>
              <a:gdLst/>
              <a:ahLst/>
              <a:cxnLst/>
              <a:rect l="l" t="t" r="r" b="b"/>
              <a:pathLst>
                <a:path w="1967995" h="1478685">
                  <a:moveTo>
                    <a:pt x="0" y="0"/>
                  </a:moveTo>
                  <a:lnTo>
                    <a:pt x="1967996" y="0"/>
                  </a:lnTo>
                  <a:lnTo>
                    <a:pt x="1967996" y="1478685"/>
                  </a:lnTo>
                  <a:lnTo>
                    <a:pt x="0" y="147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709</Words>
  <Application>Microsoft Office PowerPoint</Application>
  <PresentationFormat>Custom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Lastica Bold</vt:lpstr>
      <vt:lpstr>Anonymous Pro</vt:lpstr>
      <vt:lpstr>Anonymous Pro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Guess Who Icebreaker Activity Slides</dc:title>
  <cp:lastModifiedBy>Pippa Thompson</cp:lastModifiedBy>
  <cp:revision>2</cp:revision>
  <dcterms:created xsi:type="dcterms:W3CDTF">2006-08-16T00:00:00Z</dcterms:created>
  <dcterms:modified xsi:type="dcterms:W3CDTF">2025-02-22T10:43:14Z</dcterms:modified>
  <dc:identifier>DAGUsL_konk</dc:identifier>
</cp:coreProperties>
</file>